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586" r:id="rId2"/>
    <p:sldId id="589" r:id="rId3"/>
    <p:sldId id="296" r:id="rId4"/>
    <p:sldId id="580" r:id="rId5"/>
    <p:sldId id="592" r:id="rId6"/>
    <p:sldId id="260" r:id="rId7"/>
    <p:sldId id="320" r:id="rId8"/>
    <p:sldId id="587" r:id="rId9"/>
    <p:sldId id="319" r:id="rId10"/>
    <p:sldId id="322" r:id="rId11"/>
    <p:sldId id="321" r:id="rId12"/>
    <p:sldId id="261" r:id="rId13"/>
    <p:sldId id="323" r:id="rId14"/>
    <p:sldId id="324" r:id="rId15"/>
    <p:sldId id="325" r:id="rId16"/>
    <p:sldId id="295" r:id="rId17"/>
    <p:sldId id="326" r:id="rId18"/>
    <p:sldId id="575" r:id="rId19"/>
    <p:sldId id="576" r:id="rId20"/>
    <p:sldId id="577" r:id="rId21"/>
    <p:sldId id="340" r:id="rId22"/>
    <p:sldId id="264" r:id="rId23"/>
    <p:sldId id="266" r:id="rId24"/>
    <p:sldId id="400" r:id="rId25"/>
    <p:sldId id="594" r:id="rId26"/>
    <p:sldId id="543" r:id="rId27"/>
    <p:sldId id="428" r:id="rId28"/>
    <p:sldId id="595" r:id="rId29"/>
    <p:sldId id="267" r:id="rId30"/>
    <p:sldId id="268" r:id="rId31"/>
    <p:sldId id="271" r:id="rId32"/>
    <p:sldId id="571" r:id="rId33"/>
    <p:sldId id="272" r:id="rId34"/>
    <p:sldId id="273" r:id="rId35"/>
    <p:sldId id="274" r:id="rId36"/>
    <p:sldId id="275" r:id="rId37"/>
    <p:sldId id="311" r:id="rId38"/>
    <p:sldId id="276" r:id="rId39"/>
    <p:sldId id="312" r:id="rId40"/>
    <p:sldId id="313" r:id="rId41"/>
    <p:sldId id="570" r:id="rId42"/>
    <p:sldId id="314" r:id="rId43"/>
    <p:sldId id="401" r:id="rId44"/>
    <p:sldId id="590" r:id="rId45"/>
    <p:sldId id="317" r:id="rId46"/>
    <p:sldId id="300" r:id="rId47"/>
    <p:sldId id="593" r:id="rId48"/>
    <p:sldId id="336" r:id="rId49"/>
    <p:sldId id="431" r:id="rId50"/>
    <p:sldId id="429" r:id="rId51"/>
    <p:sldId id="430" r:id="rId52"/>
    <p:sldId id="284" r:id="rId53"/>
    <p:sldId id="297" r:id="rId54"/>
    <p:sldId id="338" r:id="rId55"/>
    <p:sldId id="582" r:id="rId56"/>
    <p:sldId id="581" r:id="rId57"/>
    <p:sldId id="531" r:id="rId5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PART 2" id="{62DEFE81-980A-46C4-ABF0-E5B8B96C30D0}">
          <p14:sldIdLst>
            <p14:sldId id="586"/>
            <p14:sldId id="589"/>
          </p14:sldIdLst>
        </p14:section>
        <p14:section name="Introduction to Computer Vision" id="{E8CC01CC-B1B5-42F4-907C-5257E4714C64}">
          <p14:sldIdLst>
            <p14:sldId id="296"/>
            <p14:sldId id="580"/>
            <p14:sldId id="592"/>
            <p14:sldId id="260"/>
            <p14:sldId id="320"/>
            <p14:sldId id="587"/>
            <p14:sldId id="319"/>
          </p14:sldIdLst>
        </p14:section>
        <p14:section name="Age of Vision" id="{88B750D6-B61D-450C-B55D-7BEE7A256231}">
          <p14:sldIdLst>
            <p14:sldId id="322"/>
            <p14:sldId id="321"/>
            <p14:sldId id="261"/>
            <p14:sldId id="323"/>
            <p14:sldId id="324"/>
            <p14:sldId id="325"/>
            <p14:sldId id="295"/>
          </p14:sldIdLst>
        </p14:section>
        <p14:section name="What is Vision" id="{A8BE91C6-4AE9-4DF3-B6A6-51D05294B8FD}">
          <p14:sldIdLst>
            <p14:sldId id="326"/>
            <p14:sldId id="575"/>
            <p14:sldId id="576"/>
            <p14:sldId id="577"/>
            <p14:sldId id="340"/>
            <p14:sldId id="264"/>
            <p14:sldId id="266"/>
            <p14:sldId id="400"/>
            <p14:sldId id="594"/>
            <p14:sldId id="543"/>
            <p14:sldId id="428"/>
            <p14:sldId id="595"/>
            <p14:sldId id="267"/>
            <p14:sldId id="268"/>
            <p14:sldId id="271"/>
            <p14:sldId id="571"/>
            <p14:sldId id="272"/>
            <p14:sldId id="273"/>
            <p14:sldId id="274"/>
            <p14:sldId id="275"/>
          </p14:sldIdLst>
        </p14:section>
        <p14:section name="Computer Vision Challenge" id="{8145D2F9-549D-47C2-B345-8DE1944D00DD}">
          <p14:sldIdLst>
            <p14:sldId id="311"/>
            <p14:sldId id="276"/>
            <p14:sldId id="312"/>
            <p14:sldId id="313"/>
            <p14:sldId id="570"/>
            <p14:sldId id="314"/>
            <p14:sldId id="401"/>
            <p14:sldId id="590"/>
          </p14:sldIdLst>
        </p14:section>
        <p14:section name="Example Cases" id="{2B52F0F6-E1DF-4284-9288-04A0C0EFAD63}">
          <p14:sldIdLst>
            <p14:sldId id="317"/>
            <p14:sldId id="300"/>
            <p14:sldId id="593"/>
            <p14:sldId id="336"/>
            <p14:sldId id="431"/>
            <p14:sldId id="429"/>
            <p14:sldId id="430"/>
            <p14:sldId id="284"/>
            <p14:sldId id="297"/>
            <p14:sldId id="338"/>
          </p14:sldIdLst>
        </p14:section>
        <p14:section name="Epilog" id="{78B0BD2A-D6B0-4831-9CEF-340030C4B74C}">
          <p14:sldIdLst>
            <p14:sldId id="582"/>
            <p14:sldId id="581"/>
          </p14:sldIdLst>
        </p14:section>
        <p14:section name="Break" id="{0131F89D-4663-4CC5-9258-0E51532DB4B4}">
          <p14:sldIdLst>
            <p14:sldId id="5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3184" autoAdjust="0"/>
  </p:normalViewPr>
  <p:slideViewPr>
    <p:cSldViewPr snapToGrid="0" snapToObjects="1">
      <p:cViewPr varScale="1">
        <p:scale>
          <a:sx n="102" d="100"/>
          <a:sy n="102" d="100"/>
        </p:scale>
        <p:origin x="117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Classfication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664-46DB-889D-3EA57E6A36FD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664-46DB-889D-3EA57E6A36FD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664-46DB-889D-3EA57E6A36FD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664-46DB-889D-3EA57E6A36FD}"/>
              </c:ext>
            </c:extLst>
          </c:dPt>
          <c:dPt>
            <c:idx val="6"/>
            <c:invertIfNegative val="0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664-46DB-889D-3EA57E6A36FD}"/>
              </c:ext>
            </c:extLst>
          </c:dPt>
          <c:dPt>
            <c:idx val="7"/>
            <c:invertIfNegative val="0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3C96-4577-9409-EBBE553249E4}"/>
              </c:ext>
            </c:extLst>
          </c:dPt>
          <c:dPt>
            <c:idx val="8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C96-4577-9409-EBBE553249E4}"/>
              </c:ext>
            </c:extLst>
          </c:dPt>
          <c:dPt>
            <c:idx val="9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35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F43A-4E74-8847-62CEB39903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0.28199999999999997</c:v>
                </c:pt>
                <c:pt idx="1">
                  <c:v>0.25800000000000001</c:v>
                </c:pt>
                <c:pt idx="2">
                  <c:v>0.16400000000000001</c:v>
                </c:pt>
                <c:pt idx="3">
                  <c:v>0.11700000000000001</c:v>
                </c:pt>
                <c:pt idx="4">
                  <c:v>7.2999999999999995E-2</c:v>
                </c:pt>
                <c:pt idx="5">
                  <c:v>6.6699999999999995E-2</c:v>
                </c:pt>
                <c:pt idx="6">
                  <c:v>3.5700000000000003E-2</c:v>
                </c:pt>
                <c:pt idx="7">
                  <c:v>2.9000000000000001E-2</c:v>
                </c:pt>
                <c:pt idx="8">
                  <c:v>2.3E-2</c:v>
                </c:pt>
                <c:pt idx="9">
                  <c:v>5.0999999999999997E-2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64-46DB-889D-3EA57E6A36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6"/>
        <c:axId val="1938547936"/>
        <c:axId val="1938536704"/>
      </c:barChart>
      <c:catAx>
        <c:axId val="193854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938536704"/>
        <c:crosses val="autoZero"/>
        <c:auto val="1"/>
        <c:lblAlgn val="ctr"/>
        <c:lblOffset val="100"/>
        <c:noMultiLvlLbl val="0"/>
      </c:catAx>
      <c:valAx>
        <c:axId val="193853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193854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3.5798088530697311E-2"/>
          <c:w val="0.96562499999999996"/>
          <c:h val="0.869586307858948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MNIST</c:v>
                </c:pt>
                <c:pt idx="1">
                  <c:v>CIFAR10</c:v>
                </c:pt>
                <c:pt idx="2">
                  <c:v>CIFAR100</c:v>
                </c:pt>
                <c:pt idx="3">
                  <c:v>ImageNet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</c:v>
                </c:pt>
                <c:pt idx="1">
                  <c:v>82</c:v>
                </c:pt>
                <c:pt idx="2">
                  <c:v>82</c:v>
                </c:pt>
                <c:pt idx="3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C9-41AC-802C-681998171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41"/>
        <c:axId val="606942656"/>
        <c:axId val="343335280"/>
      </c:barChart>
      <c:catAx>
        <c:axId val="60694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43335280"/>
        <c:crosses val="autoZero"/>
        <c:auto val="1"/>
        <c:lblAlgn val="ctr"/>
        <c:lblOffset val="100"/>
        <c:noMultiLvlLbl val="0"/>
      </c:catAx>
      <c:valAx>
        <c:axId val="343335280"/>
        <c:scaling>
          <c:orientation val="minMax"/>
          <c:max val="120"/>
          <c:min val="6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606942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10-Sep-20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10-Sep-20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81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3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55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02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72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60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32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45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0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From fossils, Suddenly a huge explosion</a:t>
            </a:r>
            <a:r>
              <a:rPr lang="en-US" sz="1200" baseline="0"/>
              <a:t> of species, called </a:t>
            </a:r>
            <a:r>
              <a:rPr lang="id-ID"/>
              <a:t>Speciation : from simple</a:t>
            </a:r>
            <a:r>
              <a:rPr lang="id-ID" baseline="0"/>
              <a:t> organism then become many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Before</a:t>
            </a:r>
            <a:r>
              <a:rPr lang="en-US" sz="1200" baseline="0"/>
              <a:t> 540 mil, scientist thought that earth is a peaceful place, abundant of water, </a:t>
            </a:r>
            <a:r>
              <a:rPr lang="id-ID"/>
              <a:t>pre-simple</a:t>
            </a:r>
            <a:r>
              <a:rPr lang="id-ID" baseline="0"/>
              <a:t> microorganism </a:t>
            </a:r>
            <a:r>
              <a:rPr lang="en-US" sz="1200" baseline="0"/>
              <a:t>has no eyes,</a:t>
            </a:r>
            <a:endParaRPr lang="en-US" sz="120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Suddenly animal turn to more</a:t>
            </a:r>
            <a:r>
              <a:rPr lang="en-US" sz="1200" baseline="0"/>
              <a:t> complex, why?</a:t>
            </a:r>
            <a:endParaRPr lang="en-US" sz="120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71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Trigger? </a:t>
            </a:r>
            <a:r>
              <a:rPr lang="en-US" dirty="0"/>
              <a:t>Most</a:t>
            </a:r>
            <a:r>
              <a:rPr lang="en-US" baseline="0" dirty="0"/>
              <a:t> convincing </a:t>
            </a:r>
            <a:r>
              <a:rPr lang="id-ID" dirty="0"/>
              <a:t>The</a:t>
            </a:r>
            <a:r>
              <a:rPr lang="en-US" dirty="0"/>
              <a:t>o</a:t>
            </a:r>
            <a:r>
              <a:rPr lang="id-ID" dirty="0"/>
              <a:t>ry by Andrew Parker</a:t>
            </a:r>
            <a:r>
              <a:rPr lang="en-US" dirty="0"/>
              <a:t>, Australian</a:t>
            </a:r>
            <a:r>
              <a:rPr lang="id-ID" dirty="0"/>
              <a:t> </a:t>
            </a:r>
            <a:r>
              <a:rPr lang="en-US" dirty="0"/>
              <a:t>zoologist </a:t>
            </a:r>
            <a:r>
              <a:rPr lang="id-ID" dirty="0"/>
              <a:t>:  the onset of the eyes</a:t>
            </a:r>
            <a:r>
              <a:rPr lang="en-US" dirty="0"/>
              <a:t>,</a:t>
            </a:r>
            <a:r>
              <a:rPr lang="en-US" baseline="0" dirty="0"/>
              <a:t> study from fossils</a:t>
            </a:r>
            <a:endParaRPr lang="id-ID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One of the trilobites, </a:t>
            </a:r>
            <a:r>
              <a:rPr lang="id-ID" sz="1200" dirty="0"/>
              <a:t>Olenellus</a:t>
            </a:r>
            <a:r>
              <a:rPr lang="en-US" sz="1200" baseline="0" dirty="0"/>
              <a:t> </a:t>
            </a:r>
            <a:r>
              <a:rPr lang="id-ID" baseline="0" dirty="0"/>
              <a:t>-&gt; pinhole-camera-like eyes in trilobyte -&gt; know where food is -&gt; biological arm race began</a:t>
            </a:r>
            <a:r>
              <a:rPr lang="en-US" baseline="0" dirty="0"/>
              <a:t>, speciation began, vision become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Vision was one of the biggest factor of speciation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7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91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so the speciation began (they say)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34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Interesting</a:t>
            </a:r>
            <a:r>
              <a:rPr lang="id-ID" baseline="0" dirty="0"/>
              <a:t> -&gt; primary visual cortex : back of the brain not near the eye, where olfactory</a:t>
            </a:r>
            <a:r>
              <a:rPr lang="en-US" baseline="0" dirty="0"/>
              <a:t> cortical</a:t>
            </a:r>
            <a:r>
              <a:rPr lang="id-ID" baseline="0" dirty="0"/>
              <a:t> is right behind the nose, and auditory right behand the hears</a:t>
            </a:r>
          </a:p>
          <a:p>
            <a:r>
              <a:rPr lang="en-US" baseline="0" dirty="0"/>
              <a:t>Almost </a:t>
            </a:r>
            <a:r>
              <a:rPr lang="id-ID" baseline="0" dirty="0"/>
              <a:t>50% brain involved in vision -&gt; seem the hardest</a:t>
            </a:r>
            <a:r>
              <a:rPr lang="en-US" baseline="0" dirty="0"/>
              <a:t> in sensory perceptive cognition in the brain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94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engineering works, but science works, to answer the question:</a:t>
            </a:r>
            <a:r>
              <a:rPr lang="en-US" baseline="0" dirty="0"/>
              <a:t> </a:t>
            </a:r>
            <a:r>
              <a:rPr lang="id-ID" dirty="0"/>
              <a:t>How does a visual work? Havard, Hubel &amp; Wiesel</a:t>
            </a:r>
            <a:r>
              <a:rPr lang="en-US" dirty="0"/>
              <a:t>, neurophysiologist </a:t>
            </a:r>
            <a:endParaRPr lang="id-ID" dirty="0"/>
          </a:p>
          <a:p>
            <a:r>
              <a:rPr lang="id-ID" dirty="0"/>
              <a:t>Awake but</a:t>
            </a:r>
            <a:r>
              <a:rPr lang="id-ID" baseline="0" dirty="0"/>
              <a:t> </a:t>
            </a:r>
            <a:r>
              <a:rPr lang="en-US" baseline="0" noProof="0" dirty="0"/>
              <a:t>anaesthetized</a:t>
            </a:r>
            <a:r>
              <a:rPr lang="id-ID" baseline="0" dirty="0"/>
              <a:t> </a:t>
            </a:r>
            <a:r>
              <a:rPr lang="id-ID" dirty="0"/>
              <a:t>Cat -&gt; push electrode into brain</a:t>
            </a:r>
            <a:r>
              <a:rPr lang="en-US" dirty="0"/>
              <a:t>, </a:t>
            </a:r>
            <a:r>
              <a:rPr lang="id-ID" dirty="0"/>
              <a:t>Recording neuron activities</a:t>
            </a:r>
          </a:p>
          <a:p>
            <a:r>
              <a:rPr lang="id-ID" dirty="0"/>
              <a:t>Check If</a:t>
            </a:r>
            <a:r>
              <a:rPr lang="id-ID" baseline="0" dirty="0"/>
              <a:t> the cats showed fishes, do the brain fire/spiked, but it doesn’t work</a:t>
            </a:r>
            <a:endParaRPr lang="en-US" baseline="0" dirty="0"/>
          </a:p>
          <a:p>
            <a:r>
              <a:rPr lang="en-US" baseline="0" dirty="0"/>
              <a:t>They was frustrated, but scientific discovery takes both luck and care and thoughtfulness</a:t>
            </a:r>
            <a:endParaRPr lang="id-ID" baseline="0" dirty="0"/>
          </a:p>
          <a:p>
            <a:r>
              <a:rPr lang="id-ID" dirty="0"/>
              <a:t>Show image using slides projector</a:t>
            </a:r>
          </a:p>
          <a:p>
            <a:r>
              <a:rPr lang="id-ID" dirty="0"/>
              <a:t>Turns out the brain spiked each time when they changed slides</a:t>
            </a:r>
          </a:p>
          <a:p>
            <a:r>
              <a:rPr lang="id-ID" dirty="0"/>
              <a:t>Turn out</a:t>
            </a:r>
            <a:r>
              <a:rPr lang="id-ID" baseline="0" dirty="0"/>
              <a:t> the brain interested in edges</a:t>
            </a:r>
          </a:p>
          <a:p>
            <a:r>
              <a:rPr lang="id-ID" baseline="0" dirty="0"/>
              <a:t>Neurons organized in columns, and each columns like to see a specific orientation of the stimulus, a simple oriented bars, rather than a mouse image</a:t>
            </a:r>
          </a:p>
          <a:p>
            <a:r>
              <a:rPr lang="id-ID" baseline="0" dirty="0"/>
              <a:t>Of course there’s more than neurons that only like simple bars</a:t>
            </a:r>
          </a:p>
          <a:p>
            <a:r>
              <a:rPr lang="id-ID" baseline="0" dirty="0"/>
              <a:t>The beginning of visual processing is simple structures of the world : oriented edges</a:t>
            </a:r>
            <a:endParaRPr lang="en-US" baseline="0" dirty="0"/>
          </a:p>
          <a:p>
            <a:r>
              <a:rPr lang="en-US" baseline="0" dirty="0"/>
              <a:t>Big discovery in neurophysiology, neuroscience and engineering</a:t>
            </a:r>
          </a:p>
          <a:p>
            <a:r>
              <a:rPr lang="en-US" baseline="0" dirty="0"/>
              <a:t>You’ll see in deep neural net model, feature resembles edge like structure</a:t>
            </a:r>
          </a:p>
          <a:p>
            <a:r>
              <a:rPr lang="en-US" baseline="0" dirty="0"/>
              <a:t>Nobel prize in medical in 1981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55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engineering works, but science works, to answer the question:</a:t>
            </a:r>
            <a:r>
              <a:rPr lang="en-US" baseline="0" dirty="0"/>
              <a:t> </a:t>
            </a:r>
            <a:r>
              <a:rPr lang="id-ID" dirty="0"/>
              <a:t>How does a visual work? Havard, Hubel &amp; Wiesel</a:t>
            </a:r>
            <a:r>
              <a:rPr lang="en-US" dirty="0"/>
              <a:t>, neurophysiologist </a:t>
            </a:r>
            <a:endParaRPr lang="id-ID" dirty="0"/>
          </a:p>
          <a:p>
            <a:r>
              <a:rPr lang="id-ID" dirty="0"/>
              <a:t>Awake but</a:t>
            </a:r>
            <a:r>
              <a:rPr lang="id-ID" baseline="0" dirty="0"/>
              <a:t> </a:t>
            </a:r>
            <a:r>
              <a:rPr lang="en-US" baseline="0" noProof="0" dirty="0"/>
              <a:t>anaesthetized</a:t>
            </a:r>
            <a:r>
              <a:rPr lang="id-ID" baseline="0" dirty="0"/>
              <a:t> </a:t>
            </a:r>
            <a:r>
              <a:rPr lang="id-ID" dirty="0"/>
              <a:t>Cat -&gt; push electrode into brain</a:t>
            </a:r>
            <a:r>
              <a:rPr lang="en-US" dirty="0"/>
              <a:t>, </a:t>
            </a:r>
            <a:r>
              <a:rPr lang="id-ID" dirty="0"/>
              <a:t>Recording neuron activities</a:t>
            </a:r>
          </a:p>
          <a:p>
            <a:r>
              <a:rPr lang="id-ID" dirty="0"/>
              <a:t>Check If</a:t>
            </a:r>
            <a:r>
              <a:rPr lang="id-ID" baseline="0" dirty="0"/>
              <a:t> the cats showed fishes, do the brain fire/spiked, but it doesn’t work</a:t>
            </a:r>
            <a:endParaRPr lang="en-US" baseline="0" dirty="0"/>
          </a:p>
          <a:p>
            <a:r>
              <a:rPr lang="en-US" baseline="0" dirty="0"/>
              <a:t>They was frustrated, but scientific discovery takes both luck and care and thoughtfulness</a:t>
            </a:r>
            <a:endParaRPr lang="id-ID" baseline="0" dirty="0"/>
          </a:p>
          <a:p>
            <a:r>
              <a:rPr lang="id-ID" dirty="0"/>
              <a:t>Show image using slides projector</a:t>
            </a:r>
          </a:p>
          <a:p>
            <a:r>
              <a:rPr lang="id-ID" dirty="0"/>
              <a:t>Turns out the brain spiked each time when they changed slides</a:t>
            </a:r>
          </a:p>
          <a:p>
            <a:r>
              <a:rPr lang="id-ID" dirty="0"/>
              <a:t>Turn out</a:t>
            </a:r>
            <a:r>
              <a:rPr lang="id-ID" baseline="0" dirty="0"/>
              <a:t> the brain interested in edges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2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1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aseline="0" dirty="0"/>
              <a:t>Neurons organized in columns, and each columns like to see a specific orientation of the stimulus, a simple oriented bars, rather than a mouse image</a:t>
            </a:r>
          </a:p>
          <a:p>
            <a:r>
              <a:rPr lang="id-ID" baseline="0" dirty="0"/>
              <a:t>Of course there’s more than neurons that only like simple bars</a:t>
            </a:r>
          </a:p>
          <a:p>
            <a:r>
              <a:rPr lang="id-ID" baseline="0" dirty="0"/>
              <a:t>The beginning of visual processing is simple structures of the world : oriented edges</a:t>
            </a:r>
            <a:endParaRPr lang="en-US" baseline="0" dirty="0"/>
          </a:p>
          <a:p>
            <a:r>
              <a:rPr lang="en-US" baseline="0" dirty="0"/>
              <a:t>Big discovery in neurophysiology, neuroscience and engineering</a:t>
            </a:r>
          </a:p>
          <a:p>
            <a:r>
              <a:rPr lang="en-US" baseline="0" dirty="0"/>
              <a:t>You’ll see in deep neural net model, feature resembles edge like structure</a:t>
            </a:r>
          </a:p>
          <a:p>
            <a:r>
              <a:rPr lang="en-US" baseline="0" dirty="0"/>
              <a:t>Nobel prize in medical in 1981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8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51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61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5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https://www.lorextechnology.com/images/products/LBC7183B/900x600/Specialty%20Cams-LBC7183B-L4.png</a:t>
            </a:r>
          </a:p>
          <a:p>
            <a:r>
              <a:rPr lang="en-US" dirty="0"/>
              <a:t>https://c1.wallpaperflare.com/preview/24/845/211/drone-camera-flying-fly.jpg</a:t>
            </a:r>
          </a:p>
          <a:p>
            <a:r>
              <a:rPr lang="en-US" dirty="0"/>
              <a:t>https://cdn.pixabay.com/photo/2016/06/14/00/14/cat-1455468__340.jpg</a:t>
            </a:r>
          </a:p>
          <a:p>
            <a:r>
              <a:rPr lang="en-US" dirty="0"/>
              <a:t>https://deaqonjamesphotography.com/wp-content/uploads/2019/07/Alpha-Universe-ILCE-7RM4_-a7R-IV-_VX8003_right.jpg</a:t>
            </a:r>
          </a:p>
          <a:p>
            <a:r>
              <a:rPr lang="en-US" dirty="0"/>
              <a:t>https://www.dpreview.com/files/p/articles/0913748414/Lens_Turret_5.jpeg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81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31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52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78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05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object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06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object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1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baseline="0" dirty="0"/>
              <a:t> large scale visual recognition challenge</a:t>
            </a:r>
          </a:p>
          <a:p>
            <a:r>
              <a:rPr lang="en-US" baseline="0" dirty="0"/>
              <a:t>1000 object classes, over 1.4 mil images</a:t>
            </a:r>
            <a:endParaRPr lang="en-US" dirty="0"/>
          </a:p>
          <a:p>
            <a:r>
              <a:rPr lang="en-US" dirty="0"/>
              <a:t>2012 : year</a:t>
            </a:r>
            <a:r>
              <a:rPr lang="en-US" baseline="0" dirty="0"/>
              <a:t> the winning of </a:t>
            </a:r>
            <a:r>
              <a:rPr lang="en-US" baseline="0" dirty="0" err="1"/>
              <a:t>imagenet</a:t>
            </a:r>
            <a:r>
              <a:rPr lang="en-US" baseline="0" dirty="0"/>
              <a:t> challenge is Computer Vision</a:t>
            </a:r>
          </a:p>
          <a:p>
            <a:r>
              <a:rPr lang="en-US" baseline="0" dirty="0"/>
              <a:t>CNN was not invented in 2012, but invented in 70-80s, </a:t>
            </a:r>
          </a:p>
          <a:p>
            <a:r>
              <a:rPr lang="en-US" baseline="0" dirty="0"/>
              <a:t>CNN Showed massive power as high capacity end-to-end training architecture and won the </a:t>
            </a:r>
            <a:r>
              <a:rPr lang="en-US" baseline="0" dirty="0" err="1"/>
              <a:t>imagenet</a:t>
            </a:r>
            <a:r>
              <a:rPr lang="en-US" baseline="0" dirty="0"/>
              <a:t> challenge by huge amount</a:t>
            </a:r>
          </a:p>
          <a:p>
            <a:r>
              <a:rPr lang="en-US" baseline="0" dirty="0"/>
              <a:t>Beginning of Deep Learning Revolution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52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400" dirty="0"/>
              <a:t>Object Detection, Action Classification, Image Captioning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Dense labeling of the entire scene with perception grouping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72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400" dirty="0"/>
              <a:t>Object Detection, Action Classification, Image Captioning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Dense labeling of the entire scene with perception grouping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93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3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79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16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75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Telling story from image</a:t>
            </a:r>
          </a:p>
          <a:p>
            <a:r>
              <a:rPr lang="en-US" dirty="0"/>
              <a:t>Psychology, even an image was shown only</a:t>
            </a:r>
            <a:r>
              <a:rPr lang="en-US" baseline="0" dirty="0"/>
              <a:t> 500ms, people can write essay about the image</a:t>
            </a:r>
          </a:p>
          <a:p>
            <a:r>
              <a:rPr lang="en-US" baseline="0" dirty="0"/>
              <a:t>Very boring if all computer say is the list of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11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41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https://www.analyticsinsight.net/wp-content/uploads/2019/08/computer-vision-israel-1024x608.png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6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Image: http://patrickch.domain.com/wp-content/uploads/2014/11/Explosion-of-connectivity.png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9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https://www.nme.com/wp-content/uploads/2016/09/2013CameraPhonesPA-12884776310713-1.jpg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81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Image: </a:t>
            </a:r>
            <a:r>
              <a:rPr lang="en-US" sz="1200" dirty="0">
                <a:solidFill>
                  <a:srgbClr val="0000FF"/>
                </a:solidFill>
              </a:rPr>
              <a:t>http://www.everysecond.io/youtube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4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13C92-C6B9-40E4-9FD5-322A6D28F0BE}" type="datetime1">
              <a:rPr lang="en-US" smtClean="0"/>
              <a:t>10-Sep-20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04F0D-F1BD-4AE2-839D-AD181AEA869A}" type="datetime1">
              <a:rPr lang="en-US" smtClean="0"/>
              <a:t>10-Sep-20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9EF9A-3183-4C99-9C6A-7597D906128B}" type="datetime1">
              <a:rPr lang="en-US" smtClean="0"/>
              <a:t>10-Sep-20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816D4-64C4-4A73-82DD-95FE4AB48D8D}" type="datetime1">
              <a:rPr lang="en-US" smtClean="0"/>
              <a:t>10-Sep-20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DCF6CD-2C32-4781-9790-51D1F3BACE1A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91B5A-4562-4638-A42D-510C508C5F7A}" type="datetime1">
              <a:rPr lang="en-US" smtClean="0"/>
              <a:t>10-Sep-20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73C73F-D8AE-4208-81CC-82BBF9E56916}" type="datetime1">
              <a:rPr lang="en-US" smtClean="0"/>
              <a:t>10-Sep-20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8A994B2-BDED-40C5-B980-0E822C619FB5}" type="datetime1">
              <a:rPr lang="en-US" smtClean="0"/>
              <a:t>10-Sep-20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jpe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microsoft.com/office/2007/relationships/hdphoto" Target="../media/hdphoto2.wdp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First Meet</a:t>
            </a:r>
            <a:r>
              <a:rPr lang="id-ID" sz="2400" dirty="0"/>
              <a:t> – Introduction</a:t>
            </a:r>
            <a:r>
              <a:rPr lang="en-US" sz="2400" dirty="0"/>
              <a:t> [Part 2]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49181287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id-ID" dirty="0"/>
              <a:t>Age of Vision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7794569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Not This Vision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" name="Content Placeholder 9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CD752464-4B35-4B6D-AA55-E21FCA81233E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2070100" y="1977657"/>
            <a:ext cx="8051800" cy="4025900"/>
          </a:xfrm>
        </p:spPr>
      </p:pic>
    </p:spTree>
    <p:extLst>
      <p:ext uri="{BB962C8B-B14F-4D97-AF65-F5344CB8AC3E}">
        <p14:creationId xmlns:p14="http://schemas.microsoft.com/office/powerpoint/2010/main" val="347407457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id-ID" dirty="0"/>
              <a:t>Vision data (</a:t>
            </a:r>
            <a:r>
              <a:rPr lang="en-US" dirty="0">
                <a:solidFill>
                  <a:srgbClr val="0000FF"/>
                </a:solidFill>
              </a:rPr>
              <a:t>raw p</a:t>
            </a:r>
            <a:r>
              <a:rPr lang="id-ID" dirty="0">
                <a:solidFill>
                  <a:srgbClr val="0000FF"/>
                </a:solidFill>
              </a:rPr>
              <a:t>ixel data</a:t>
            </a:r>
            <a:r>
              <a:rPr lang="id-ID" dirty="0"/>
              <a:t>) </a:t>
            </a:r>
            <a:r>
              <a:rPr lang="en-US" dirty="0"/>
              <a:t>are one of </a:t>
            </a:r>
            <a:r>
              <a:rPr lang="id-ID" dirty="0"/>
              <a:t>the</a:t>
            </a:r>
            <a:r>
              <a:rPr lang="en-US" dirty="0"/>
              <a:t> </a:t>
            </a:r>
            <a:r>
              <a:rPr lang="id-ID" dirty="0"/>
              <a:t>hardest data to harnes</a:t>
            </a:r>
            <a:r>
              <a:rPr lang="en-US" dirty="0"/>
              <a:t>s</a:t>
            </a:r>
            <a:endParaRPr lang="id-ID" dirty="0"/>
          </a:p>
          <a:p>
            <a:pPr lvl="1">
              <a:lnSpc>
                <a:spcPct val="120000"/>
              </a:lnSpc>
            </a:pPr>
            <a:r>
              <a:rPr lang="id-ID" sz="2200" dirty="0"/>
              <a:t>Digital </a:t>
            </a:r>
            <a:r>
              <a:rPr lang="id-ID" sz="2200" dirty="0">
                <a:solidFill>
                  <a:srgbClr val="C00000"/>
                </a:solidFill>
              </a:rPr>
              <a:t>Dark Matter </a:t>
            </a:r>
            <a:r>
              <a:rPr lang="id-ID" sz="2200" dirty="0"/>
              <a:t>of The Internet</a:t>
            </a:r>
            <a:endParaRPr lang="en-US" sz="2200" dirty="0"/>
          </a:p>
          <a:p>
            <a:pPr>
              <a:lnSpc>
                <a:spcPct val="120000"/>
              </a:lnSpc>
            </a:pP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1" name="Picture 10" descr="A close up of a blackboard&#10;&#10;Description generated with very high confidence">
            <a:extLst>
              <a:ext uri="{FF2B5EF4-FFF2-40B4-BE49-F238E27FC236}">
                <a16:creationId xmlns:a16="http://schemas.microsoft.com/office/drawing/2014/main" id="{BE4156D5-FE74-4BFD-A3C0-338A8D10DD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544" y="3224981"/>
            <a:ext cx="5361170" cy="30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4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09FCD57D-76BD-42A5-BF1A-0E4683A77A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462" y="342127"/>
            <a:ext cx="10405076" cy="650317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7F7DF28-F7DF-43F7-8E26-343354D4C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0"/>
            <a:ext cx="9144000" cy="641239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sz="2000" dirty="0"/>
              <a:t>Where’s Waldo?</a:t>
            </a:r>
            <a:endParaRPr lang="id-ID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6229228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91366-6005-4DE7-AD3C-BE927877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4124" y="2888"/>
            <a:ext cx="10603751" cy="6857092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562EDA11-C31F-4446-A793-5CCE6CE92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0"/>
            <a:ext cx="9144000" cy="641239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sz="2000" dirty="0"/>
              <a:t>Where’s Waldo? (Extreme Edition)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59984692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standing in front of a crowd&#10;&#10;Description generated with very high confidence">
            <a:extLst>
              <a:ext uri="{FF2B5EF4-FFF2-40B4-BE49-F238E27FC236}">
                <a16:creationId xmlns:a16="http://schemas.microsoft.com/office/drawing/2014/main" id="{5E8E1CF5-CF52-450A-9AF5-8D57078B2D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901397"/>
            <a:ext cx="9144000" cy="42897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BB98623-8697-4300-AFE2-FBC8892F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41" y="1215752"/>
            <a:ext cx="11101917" cy="641239"/>
          </a:xfrm>
        </p:spPr>
        <p:txBody>
          <a:bodyPr/>
          <a:lstStyle/>
          <a:p>
            <a:pPr algn="ctr"/>
            <a:r>
              <a:rPr lang="en-US" dirty="0"/>
              <a:t>Where’s The </a:t>
            </a:r>
            <a:r>
              <a:rPr lang="en-US" dirty="0">
                <a:solidFill>
                  <a:srgbClr val="C00000"/>
                </a:solidFill>
              </a:rPr>
              <a:t>Real-life</a:t>
            </a:r>
            <a:r>
              <a:rPr lang="en-US" dirty="0"/>
              <a:t> Waldo?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 descr="A group of people standing in front of a crowd&#10;&#10;Description generated with very high confidence">
            <a:extLst>
              <a:ext uri="{FF2B5EF4-FFF2-40B4-BE49-F238E27FC236}">
                <a16:creationId xmlns:a16="http://schemas.microsoft.com/office/drawing/2014/main" id="{858FD2EA-1DD4-4315-A0ED-D1E6CECDE3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312" t="37530" r="26042" b="50258"/>
          <a:stretch/>
        </p:blipFill>
        <p:spPr>
          <a:xfrm>
            <a:off x="7953375" y="3511348"/>
            <a:ext cx="3333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447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26" name="Picture 2" descr="https://cdn-images-1.medium.com/max/600/1*wUZiI2Mg2cncuMWWXIiBgQ.png"/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79905" y="1273454"/>
            <a:ext cx="3485832" cy="506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533BBB63-8BA1-4416-9FE4-4A053BB64B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5407" y="3214984"/>
            <a:ext cx="4834550" cy="1180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82948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23345" y="2268600"/>
            <a:ext cx="8345310" cy="641239"/>
          </a:xfr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id-ID" dirty="0"/>
              <a:t>Vision</a:t>
            </a:r>
            <a:r>
              <a:rPr lang="en-US" dirty="0"/>
              <a:t>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5" name="Picture 14" descr="A picture containing indoor, table, sitting, laptop&#10;&#10;Description generated with high confidence">
            <a:extLst>
              <a:ext uri="{FF2B5EF4-FFF2-40B4-BE49-F238E27FC236}">
                <a16:creationId xmlns:a16="http://schemas.microsoft.com/office/drawing/2014/main" id="{E6A421BB-6537-4815-8DAC-459D4CD228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935" y="2909839"/>
            <a:ext cx="4916130" cy="24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1236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760A8-DCD7-4480-9415-AC5792D24C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277988"/>
            <a:ext cx="9144000" cy="5173899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D627C3D0-614E-470A-9431-C4B78044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849" y="2849881"/>
            <a:ext cx="8582092" cy="1559183"/>
          </a:xfrm>
          <a:solidFill>
            <a:schemeClr val="bg1">
              <a:alpha val="50000"/>
            </a:schemeClr>
          </a:solidFill>
          <a:effectLst>
            <a:softEdge rad="127000"/>
          </a:effectLst>
        </p:spPr>
        <p:txBody>
          <a:bodyPr/>
          <a:lstStyle/>
          <a:p>
            <a:r>
              <a:rPr lang="id-ID" dirty="0"/>
              <a:t>Vision Origin</a:t>
            </a:r>
            <a:r>
              <a:rPr lang="en-US" dirty="0"/>
              <a:t> </a:t>
            </a:r>
            <a:r>
              <a:rPr lang="id-ID" dirty="0"/>
              <a:t>(?)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± </a:t>
            </a:r>
            <a:r>
              <a:rPr lang="id-ID" dirty="0">
                <a:latin typeface="Arial" panose="020B0604020202020204" pitchFamily="34" charset="0"/>
              </a:rPr>
              <a:t>543 million years, B.C.</a:t>
            </a:r>
            <a:endParaRPr lang="id-ID" dirty="0"/>
          </a:p>
        </p:txBody>
      </p:sp>
      <p:pic>
        <p:nvPicPr>
          <p:cNvPr id="7" name="Picture 2" descr="http://img.timeinc.net/time/magazine/archive/covers/1995/1101951204_400.jpg">
            <a:extLst>
              <a:ext uri="{FF2B5EF4-FFF2-40B4-BE49-F238E27FC236}">
                <a16:creationId xmlns:a16="http://schemas.microsoft.com/office/drawing/2014/main" id="{D557FC94-A041-4F00-A9DC-C14CC3237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6896" y="517226"/>
            <a:ext cx="4420151" cy="582354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rnd">
            <a:solidFill>
              <a:srgbClr val="FFFF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082537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C5AFB59-6FBB-4199-AE66-EA7A20148F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693" y="1349128"/>
            <a:ext cx="4710716" cy="492023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CF63D7B-4211-41E1-A660-315DA53448C2}"/>
              </a:ext>
            </a:extLst>
          </p:cNvPr>
          <p:cNvSpPr/>
          <p:nvPr/>
        </p:nvSpPr>
        <p:spPr>
          <a:xfrm>
            <a:off x="1922166" y="5067396"/>
            <a:ext cx="4660565" cy="1196244"/>
          </a:xfrm>
          <a:custGeom>
            <a:avLst/>
            <a:gdLst>
              <a:gd name="connsiteX0" fmla="*/ 0 w 3609957"/>
              <a:gd name="connsiteY0" fmla="*/ 0 h 586644"/>
              <a:gd name="connsiteX1" fmla="*/ 3609957 w 3609957"/>
              <a:gd name="connsiteY1" fmla="*/ 0 h 586644"/>
              <a:gd name="connsiteX2" fmla="*/ 3609957 w 3609957"/>
              <a:gd name="connsiteY2" fmla="*/ 586644 h 586644"/>
              <a:gd name="connsiteX3" fmla="*/ 0 w 3609957"/>
              <a:gd name="connsiteY3" fmla="*/ 586644 h 586644"/>
              <a:gd name="connsiteX4" fmla="*/ 0 w 3609957"/>
              <a:gd name="connsiteY4" fmla="*/ 0 h 586644"/>
              <a:gd name="connsiteX0" fmla="*/ 0 w 4295757"/>
              <a:gd name="connsiteY0" fmla="*/ 0 h 586644"/>
              <a:gd name="connsiteX1" fmla="*/ 4295757 w 4295757"/>
              <a:gd name="connsiteY1" fmla="*/ 182880 h 586644"/>
              <a:gd name="connsiteX2" fmla="*/ 3609957 w 4295757"/>
              <a:gd name="connsiteY2" fmla="*/ 586644 h 586644"/>
              <a:gd name="connsiteX3" fmla="*/ 0 w 4295757"/>
              <a:gd name="connsiteY3" fmla="*/ 586644 h 586644"/>
              <a:gd name="connsiteX4" fmla="*/ 0 w 4295757"/>
              <a:gd name="connsiteY4" fmla="*/ 0 h 586644"/>
              <a:gd name="connsiteX0" fmla="*/ 0 w 4295757"/>
              <a:gd name="connsiteY0" fmla="*/ 0 h 586644"/>
              <a:gd name="connsiteX1" fmla="*/ 4295757 w 4295757"/>
              <a:gd name="connsiteY1" fmla="*/ 182880 h 586644"/>
              <a:gd name="connsiteX2" fmla="*/ 4295757 w 4295757"/>
              <a:gd name="connsiteY2" fmla="*/ 388524 h 586644"/>
              <a:gd name="connsiteX3" fmla="*/ 0 w 4295757"/>
              <a:gd name="connsiteY3" fmla="*/ 586644 h 586644"/>
              <a:gd name="connsiteX4" fmla="*/ 0 w 4295757"/>
              <a:gd name="connsiteY4" fmla="*/ 0 h 586644"/>
              <a:gd name="connsiteX0" fmla="*/ 60960 w 4356717"/>
              <a:gd name="connsiteY0" fmla="*/ 0 h 1013364"/>
              <a:gd name="connsiteX1" fmla="*/ 4356717 w 4356717"/>
              <a:gd name="connsiteY1" fmla="*/ 182880 h 1013364"/>
              <a:gd name="connsiteX2" fmla="*/ 4356717 w 4356717"/>
              <a:gd name="connsiteY2" fmla="*/ 388524 h 1013364"/>
              <a:gd name="connsiteX3" fmla="*/ 0 w 4356717"/>
              <a:gd name="connsiteY3" fmla="*/ 1013364 h 1013364"/>
              <a:gd name="connsiteX4" fmla="*/ 60960 w 4356717"/>
              <a:gd name="connsiteY4" fmla="*/ 0 h 1013364"/>
              <a:gd name="connsiteX0" fmla="*/ 0 w 4722477"/>
              <a:gd name="connsiteY0" fmla="*/ 0 h 1211484"/>
              <a:gd name="connsiteX1" fmla="*/ 4722477 w 4722477"/>
              <a:gd name="connsiteY1" fmla="*/ 381000 h 1211484"/>
              <a:gd name="connsiteX2" fmla="*/ 4722477 w 4722477"/>
              <a:gd name="connsiteY2" fmla="*/ 586644 h 1211484"/>
              <a:gd name="connsiteX3" fmla="*/ 365760 w 4722477"/>
              <a:gd name="connsiteY3" fmla="*/ 1211484 h 1211484"/>
              <a:gd name="connsiteX4" fmla="*/ 0 w 4722477"/>
              <a:gd name="connsiteY4" fmla="*/ 0 h 1211484"/>
              <a:gd name="connsiteX0" fmla="*/ 0 w 4722477"/>
              <a:gd name="connsiteY0" fmla="*/ 0 h 1211484"/>
              <a:gd name="connsiteX1" fmla="*/ 4722477 w 4722477"/>
              <a:gd name="connsiteY1" fmla="*/ 381000 h 1211484"/>
              <a:gd name="connsiteX2" fmla="*/ 4631037 w 4722477"/>
              <a:gd name="connsiteY2" fmla="*/ 556164 h 1211484"/>
              <a:gd name="connsiteX3" fmla="*/ 365760 w 4722477"/>
              <a:gd name="connsiteY3" fmla="*/ 1211484 h 1211484"/>
              <a:gd name="connsiteX4" fmla="*/ 0 w 4722477"/>
              <a:gd name="connsiteY4" fmla="*/ 0 h 1211484"/>
              <a:gd name="connsiteX0" fmla="*/ 0 w 4646277"/>
              <a:gd name="connsiteY0" fmla="*/ 0 h 1211484"/>
              <a:gd name="connsiteX1" fmla="*/ 4646277 w 4646277"/>
              <a:gd name="connsiteY1" fmla="*/ 396240 h 1211484"/>
              <a:gd name="connsiteX2" fmla="*/ 4631037 w 4646277"/>
              <a:gd name="connsiteY2" fmla="*/ 556164 h 1211484"/>
              <a:gd name="connsiteX3" fmla="*/ 365760 w 4646277"/>
              <a:gd name="connsiteY3" fmla="*/ 1211484 h 1211484"/>
              <a:gd name="connsiteX4" fmla="*/ 0 w 4646277"/>
              <a:gd name="connsiteY4" fmla="*/ 0 h 1211484"/>
              <a:gd name="connsiteX0" fmla="*/ 0 w 4664374"/>
              <a:gd name="connsiteY0" fmla="*/ 0 h 1211484"/>
              <a:gd name="connsiteX1" fmla="*/ 4646277 w 4664374"/>
              <a:gd name="connsiteY1" fmla="*/ 396240 h 1211484"/>
              <a:gd name="connsiteX2" fmla="*/ 4664374 w 4664374"/>
              <a:gd name="connsiteY2" fmla="*/ 556164 h 1211484"/>
              <a:gd name="connsiteX3" fmla="*/ 365760 w 4664374"/>
              <a:gd name="connsiteY3" fmla="*/ 1211484 h 1211484"/>
              <a:gd name="connsiteX4" fmla="*/ 0 w 4664374"/>
              <a:gd name="connsiteY4" fmla="*/ 0 h 1211484"/>
              <a:gd name="connsiteX0" fmla="*/ 0 w 4664374"/>
              <a:gd name="connsiteY0" fmla="*/ 0 h 1211484"/>
              <a:gd name="connsiteX1" fmla="*/ 4646277 w 4664374"/>
              <a:gd name="connsiteY1" fmla="*/ 396240 h 1211484"/>
              <a:gd name="connsiteX2" fmla="*/ 4664374 w 4664374"/>
              <a:gd name="connsiteY2" fmla="*/ 556164 h 1211484"/>
              <a:gd name="connsiteX3" fmla="*/ 365760 w 4664374"/>
              <a:gd name="connsiteY3" fmla="*/ 1211484 h 1211484"/>
              <a:gd name="connsiteX4" fmla="*/ 0 w 4664374"/>
              <a:gd name="connsiteY4" fmla="*/ 0 h 1211484"/>
              <a:gd name="connsiteX0" fmla="*/ 0 w 4736765"/>
              <a:gd name="connsiteY0" fmla="*/ 0 h 1211484"/>
              <a:gd name="connsiteX1" fmla="*/ 4736765 w 4736765"/>
              <a:gd name="connsiteY1" fmla="*/ 410527 h 1211484"/>
              <a:gd name="connsiteX2" fmla="*/ 4664374 w 4736765"/>
              <a:gd name="connsiteY2" fmla="*/ 556164 h 1211484"/>
              <a:gd name="connsiteX3" fmla="*/ 365760 w 4736765"/>
              <a:gd name="connsiteY3" fmla="*/ 1211484 h 1211484"/>
              <a:gd name="connsiteX4" fmla="*/ 0 w 4736765"/>
              <a:gd name="connsiteY4" fmla="*/ 0 h 1211484"/>
              <a:gd name="connsiteX0" fmla="*/ 4848 w 4741613"/>
              <a:gd name="connsiteY0" fmla="*/ 0 h 1211484"/>
              <a:gd name="connsiteX1" fmla="*/ 4741613 w 4741613"/>
              <a:gd name="connsiteY1" fmla="*/ 410527 h 1211484"/>
              <a:gd name="connsiteX2" fmla="*/ 4669222 w 4741613"/>
              <a:gd name="connsiteY2" fmla="*/ 556164 h 1211484"/>
              <a:gd name="connsiteX3" fmla="*/ 370608 w 4741613"/>
              <a:gd name="connsiteY3" fmla="*/ 1211484 h 1211484"/>
              <a:gd name="connsiteX4" fmla="*/ 4848 w 4741613"/>
              <a:gd name="connsiteY4" fmla="*/ 0 h 1211484"/>
              <a:gd name="connsiteX0" fmla="*/ 6317 w 4666882"/>
              <a:gd name="connsiteY0" fmla="*/ 0 h 1196244"/>
              <a:gd name="connsiteX1" fmla="*/ 4666882 w 4666882"/>
              <a:gd name="connsiteY1" fmla="*/ 395287 h 1196244"/>
              <a:gd name="connsiteX2" fmla="*/ 4594491 w 4666882"/>
              <a:gd name="connsiteY2" fmla="*/ 540924 h 1196244"/>
              <a:gd name="connsiteX3" fmla="*/ 295877 w 4666882"/>
              <a:gd name="connsiteY3" fmla="*/ 1196244 h 1196244"/>
              <a:gd name="connsiteX4" fmla="*/ 6317 w 4666882"/>
              <a:gd name="connsiteY4" fmla="*/ 0 h 1196244"/>
              <a:gd name="connsiteX0" fmla="*/ 4086 w 4664651"/>
              <a:gd name="connsiteY0" fmla="*/ 0 h 1196244"/>
              <a:gd name="connsiteX1" fmla="*/ 4664651 w 4664651"/>
              <a:gd name="connsiteY1" fmla="*/ 395287 h 1196244"/>
              <a:gd name="connsiteX2" fmla="*/ 4592260 w 4664651"/>
              <a:gd name="connsiteY2" fmla="*/ 540924 h 1196244"/>
              <a:gd name="connsiteX3" fmla="*/ 430806 w 4664651"/>
              <a:gd name="connsiteY3" fmla="*/ 1196244 h 1196244"/>
              <a:gd name="connsiteX4" fmla="*/ 4086 w 4664651"/>
              <a:gd name="connsiteY4" fmla="*/ 0 h 1196244"/>
              <a:gd name="connsiteX0" fmla="*/ 5301 w 4665866"/>
              <a:gd name="connsiteY0" fmla="*/ 0 h 1196244"/>
              <a:gd name="connsiteX1" fmla="*/ 4665866 w 4665866"/>
              <a:gd name="connsiteY1" fmla="*/ 395287 h 1196244"/>
              <a:gd name="connsiteX2" fmla="*/ 4593475 w 4665866"/>
              <a:gd name="connsiteY2" fmla="*/ 540924 h 1196244"/>
              <a:gd name="connsiteX3" fmla="*/ 432021 w 4665866"/>
              <a:gd name="connsiteY3" fmla="*/ 1196244 h 1196244"/>
              <a:gd name="connsiteX4" fmla="*/ 5301 w 4665866"/>
              <a:gd name="connsiteY4" fmla="*/ 0 h 1196244"/>
              <a:gd name="connsiteX0" fmla="*/ 0 w 4660565"/>
              <a:gd name="connsiteY0" fmla="*/ 0 h 1196244"/>
              <a:gd name="connsiteX1" fmla="*/ 4660565 w 4660565"/>
              <a:gd name="connsiteY1" fmla="*/ 395287 h 1196244"/>
              <a:gd name="connsiteX2" fmla="*/ 4588174 w 4660565"/>
              <a:gd name="connsiteY2" fmla="*/ 540924 h 1196244"/>
              <a:gd name="connsiteX3" fmla="*/ 426720 w 4660565"/>
              <a:gd name="connsiteY3" fmla="*/ 1196244 h 1196244"/>
              <a:gd name="connsiteX4" fmla="*/ 0 w 4660565"/>
              <a:gd name="connsiteY4" fmla="*/ 0 h 1196244"/>
              <a:gd name="connsiteX0" fmla="*/ 0 w 4660565"/>
              <a:gd name="connsiteY0" fmla="*/ 0 h 1196244"/>
              <a:gd name="connsiteX1" fmla="*/ 4660565 w 4660565"/>
              <a:gd name="connsiteY1" fmla="*/ 395287 h 1196244"/>
              <a:gd name="connsiteX2" fmla="*/ 4588174 w 4660565"/>
              <a:gd name="connsiteY2" fmla="*/ 540924 h 1196244"/>
              <a:gd name="connsiteX3" fmla="*/ 426720 w 4660565"/>
              <a:gd name="connsiteY3" fmla="*/ 1196244 h 1196244"/>
              <a:gd name="connsiteX4" fmla="*/ 0 w 4660565"/>
              <a:gd name="connsiteY4" fmla="*/ 0 h 119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0565" h="1196244">
                <a:moveTo>
                  <a:pt x="0" y="0"/>
                </a:moveTo>
                <a:lnTo>
                  <a:pt x="4660565" y="395287"/>
                </a:lnTo>
                <a:lnTo>
                  <a:pt x="4588174" y="540924"/>
                </a:lnTo>
                <a:lnTo>
                  <a:pt x="426720" y="1196244"/>
                </a:lnTo>
                <a:cubicBezTo>
                  <a:pt x="167640" y="899096"/>
                  <a:pt x="60960" y="678148"/>
                  <a:pt x="0" y="0"/>
                </a:cubicBezTo>
                <a:close/>
              </a:path>
            </a:pathLst>
          </a:custGeom>
          <a:solidFill>
            <a:srgbClr val="C00000">
              <a:alpha val="29000"/>
            </a:srgbClr>
          </a:solidFill>
          <a:ln>
            <a:solidFill>
              <a:schemeClr val="tx1"/>
            </a:solidFill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C9A9CAD-F55E-4AE6-AB41-23A455E761CD}"/>
              </a:ext>
            </a:extLst>
          </p:cNvPr>
          <p:cNvSpPr/>
          <p:nvPr/>
        </p:nvSpPr>
        <p:spPr>
          <a:xfrm>
            <a:off x="1864033" y="1932943"/>
            <a:ext cx="4790132" cy="3495513"/>
          </a:xfrm>
          <a:custGeom>
            <a:avLst/>
            <a:gdLst>
              <a:gd name="connsiteX0" fmla="*/ 0 w 3609957"/>
              <a:gd name="connsiteY0" fmla="*/ 0 h 586644"/>
              <a:gd name="connsiteX1" fmla="*/ 3609957 w 3609957"/>
              <a:gd name="connsiteY1" fmla="*/ 0 h 586644"/>
              <a:gd name="connsiteX2" fmla="*/ 3609957 w 3609957"/>
              <a:gd name="connsiteY2" fmla="*/ 586644 h 586644"/>
              <a:gd name="connsiteX3" fmla="*/ 0 w 3609957"/>
              <a:gd name="connsiteY3" fmla="*/ 586644 h 586644"/>
              <a:gd name="connsiteX4" fmla="*/ 0 w 3609957"/>
              <a:gd name="connsiteY4" fmla="*/ 0 h 586644"/>
              <a:gd name="connsiteX0" fmla="*/ 0 w 4295757"/>
              <a:gd name="connsiteY0" fmla="*/ 0 h 586644"/>
              <a:gd name="connsiteX1" fmla="*/ 4295757 w 4295757"/>
              <a:gd name="connsiteY1" fmla="*/ 182880 h 586644"/>
              <a:gd name="connsiteX2" fmla="*/ 3609957 w 4295757"/>
              <a:gd name="connsiteY2" fmla="*/ 586644 h 586644"/>
              <a:gd name="connsiteX3" fmla="*/ 0 w 4295757"/>
              <a:gd name="connsiteY3" fmla="*/ 586644 h 586644"/>
              <a:gd name="connsiteX4" fmla="*/ 0 w 4295757"/>
              <a:gd name="connsiteY4" fmla="*/ 0 h 586644"/>
              <a:gd name="connsiteX0" fmla="*/ 0 w 4295757"/>
              <a:gd name="connsiteY0" fmla="*/ 0 h 586644"/>
              <a:gd name="connsiteX1" fmla="*/ 4295757 w 4295757"/>
              <a:gd name="connsiteY1" fmla="*/ 182880 h 586644"/>
              <a:gd name="connsiteX2" fmla="*/ 4295757 w 4295757"/>
              <a:gd name="connsiteY2" fmla="*/ 388524 h 586644"/>
              <a:gd name="connsiteX3" fmla="*/ 0 w 4295757"/>
              <a:gd name="connsiteY3" fmla="*/ 586644 h 586644"/>
              <a:gd name="connsiteX4" fmla="*/ 0 w 4295757"/>
              <a:gd name="connsiteY4" fmla="*/ 0 h 586644"/>
              <a:gd name="connsiteX0" fmla="*/ 60960 w 4356717"/>
              <a:gd name="connsiteY0" fmla="*/ 0 h 1013364"/>
              <a:gd name="connsiteX1" fmla="*/ 4356717 w 4356717"/>
              <a:gd name="connsiteY1" fmla="*/ 182880 h 1013364"/>
              <a:gd name="connsiteX2" fmla="*/ 4356717 w 4356717"/>
              <a:gd name="connsiteY2" fmla="*/ 388524 h 1013364"/>
              <a:gd name="connsiteX3" fmla="*/ 0 w 4356717"/>
              <a:gd name="connsiteY3" fmla="*/ 1013364 h 1013364"/>
              <a:gd name="connsiteX4" fmla="*/ 60960 w 4356717"/>
              <a:gd name="connsiteY4" fmla="*/ 0 h 1013364"/>
              <a:gd name="connsiteX0" fmla="*/ 0 w 4722477"/>
              <a:gd name="connsiteY0" fmla="*/ 0 h 1211484"/>
              <a:gd name="connsiteX1" fmla="*/ 4722477 w 4722477"/>
              <a:gd name="connsiteY1" fmla="*/ 381000 h 1211484"/>
              <a:gd name="connsiteX2" fmla="*/ 4722477 w 4722477"/>
              <a:gd name="connsiteY2" fmla="*/ 586644 h 1211484"/>
              <a:gd name="connsiteX3" fmla="*/ 365760 w 4722477"/>
              <a:gd name="connsiteY3" fmla="*/ 1211484 h 1211484"/>
              <a:gd name="connsiteX4" fmla="*/ 0 w 4722477"/>
              <a:gd name="connsiteY4" fmla="*/ 0 h 1211484"/>
              <a:gd name="connsiteX0" fmla="*/ 137160 w 4356717"/>
              <a:gd name="connsiteY0" fmla="*/ 0 h 3040284"/>
              <a:gd name="connsiteX1" fmla="*/ 4356717 w 4356717"/>
              <a:gd name="connsiteY1" fmla="*/ 2209800 h 3040284"/>
              <a:gd name="connsiteX2" fmla="*/ 4356717 w 4356717"/>
              <a:gd name="connsiteY2" fmla="*/ 2415444 h 3040284"/>
              <a:gd name="connsiteX3" fmla="*/ 0 w 4356717"/>
              <a:gd name="connsiteY3" fmla="*/ 3040284 h 3040284"/>
              <a:gd name="connsiteX4" fmla="*/ 137160 w 4356717"/>
              <a:gd name="connsiteY4" fmla="*/ 0 h 3040284"/>
              <a:gd name="connsiteX0" fmla="*/ 137160 w 4737717"/>
              <a:gd name="connsiteY0" fmla="*/ 0 h 3512724"/>
              <a:gd name="connsiteX1" fmla="*/ 4356717 w 4737717"/>
              <a:gd name="connsiteY1" fmla="*/ 2209800 h 3512724"/>
              <a:gd name="connsiteX2" fmla="*/ 4737717 w 4737717"/>
              <a:gd name="connsiteY2" fmla="*/ 3512724 h 3512724"/>
              <a:gd name="connsiteX3" fmla="*/ 0 w 4737717"/>
              <a:gd name="connsiteY3" fmla="*/ 3040284 h 3512724"/>
              <a:gd name="connsiteX4" fmla="*/ 137160 w 4737717"/>
              <a:gd name="connsiteY4" fmla="*/ 0 h 3512724"/>
              <a:gd name="connsiteX0" fmla="*/ 137160 w 4798677"/>
              <a:gd name="connsiteY0" fmla="*/ 0 h 3512724"/>
              <a:gd name="connsiteX1" fmla="*/ 4798677 w 4798677"/>
              <a:gd name="connsiteY1" fmla="*/ 3230880 h 3512724"/>
              <a:gd name="connsiteX2" fmla="*/ 4737717 w 4798677"/>
              <a:gd name="connsiteY2" fmla="*/ 3512724 h 3512724"/>
              <a:gd name="connsiteX3" fmla="*/ 0 w 4798677"/>
              <a:gd name="connsiteY3" fmla="*/ 3040284 h 3512724"/>
              <a:gd name="connsiteX4" fmla="*/ 137160 w 4798677"/>
              <a:gd name="connsiteY4" fmla="*/ 0 h 3512724"/>
              <a:gd name="connsiteX0" fmla="*/ 137160 w 4798677"/>
              <a:gd name="connsiteY0" fmla="*/ 0 h 3467004"/>
              <a:gd name="connsiteX1" fmla="*/ 4798677 w 4798677"/>
              <a:gd name="connsiteY1" fmla="*/ 3230880 h 3467004"/>
              <a:gd name="connsiteX2" fmla="*/ 4570077 w 4798677"/>
              <a:gd name="connsiteY2" fmla="*/ 3467004 h 3467004"/>
              <a:gd name="connsiteX3" fmla="*/ 0 w 4798677"/>
              <a:gd name="connsiteY3" fmla="*/ 3040284 h 3467004"/>
              <a:gd name="connsiteX4" fmla="*/ 137160 w 4798677"/>
              <a:gd name="connsiteY4" fmla="*/ 0 h 3467004"/>
              <a:gd name="connsiteX0" fmla="*/ 137160 w 4676757"/>
              <a:gd name="connsiteY0" fmla="*/ 0 h 3467004"/>
              <a:gd name="connsiteX1" fmla="*/ 4676757 w 4676757"/>
              <a:gd name="connsiteY1" fmla="*/ 3154680 h 3467004"/>
              <a:gd name="connsiteX2" fmla="*/ 4570077 w 4676757"/>
              <a:gd name="connsiteY2" fmla="*/ 3467004 h 3467004"/>
              <a:gd name="connsiteX3" fmla="*/ 0 w 4676757"/>
              <a:gd name="connsiteY3" fmla="*/ 3040284 h 3467004"/>
              <a:gd name="connsiteX4" fmla="*/ 137160 w 4676757"/>
              <a:gd name="connsiteY4" fmla="*/ 0 h 3467004"/>
              <a:gd name="connsiteX0" fmla="*/ 137160 w 4676757"/>
              <a:gd name="connsiteY0" fmla="*/ 0 h 3512724"/>
              <a:gd name="connsiteX1" fmla="*/ 4676757 w 4676757"/>
              <a:gd name="connsiteY1" fmla="*/ 3154680 h 3512724"/>
              <a:gd name="connsiteX2" fmla="*/ 4661517 w 4676757"/>
              <a:gd name="connsiteY2" fmla="*/ 3512724 h 3512724"/>
              <a:gd name="connsiteX3" fmla="*/ 0 w 4676757"/>
              <a:gd name="connsiteY3" fmla="*/ 3040284 h 3512724"/>
              <a:gd name="connsiteX4" fmla="*/ 137160 w 4676757"/>
              <a:gd name="connsiteY4" fmla="*/ 0 h 3512724"/>
              <a:gd name="connsiteX0" fmla="*/ 137160 w 4752957"/>
              <a:gd name="connsiteY0" fmla="*/ 0 h 3512724"/>
              <a:gd name="connsiteX1" fmla="*/ 4752957 w 4752957"/>
              <a:gd name="connsiteY1" fmla="*/ 3185160 h 3512724"/>
              <a:gd name="connsiteX2" fmla="*/ 4661517 w 4752957"/>
              <a:gd name="connsiteY2" fmla="*/ 3512724 h 3512724"/>
              <a:gd name="connsiteX3" fmla="*/ 0 w 4752957"/>
              <a:gd name="connsiteY3" fmla="*/ 3040284 h 3512724"/>
              <a:gd name="connsiteX4" fmla="*/ 137160 w 4752957"/>
              <a:gd name="connsiteY4" fmla="*/ 0 h 3512724"/>
              <a:gd name="connsiteX0" fmla="*/ 1188720 w 4752957"/>
              <a:gd name="connsiteY0" fmla="*/ 0 h 3284124"/>
              <a:gd name="connsiteX1" fmla="*/ 4752957 w 4752957"/>
              <a:gd name="connsiteY1" fmla="*/ 2956560 h 3284124"/>
              <a:gd name="connsiteX2" fmla="*/ 4661517 w 4752957"/>
              <a:gd name="connsiteY2" fmla="*/ 3284124 h 3284124"/>
              <a:gd name="connsiteX3" fmla="*/ 0 w 4752957"/>
              <a:gd name="connsiteY3" fmla="*/ 2811684 h 3284124"/>
              <a:gd name="connsiteX4" fmla="*/ 1188720 w 4752957"/>
              <a:gd name="connsiteY4" fmla="*/ 0 h 3284124"/>
              <a:gd name="connsiteX0" fmla="*/ 1188720 w 4752957"/>
              <a:gd name="connsiteY0" fmla="*/ 0 h 3284124"/>
              <a:gd name="connsiteX1" fmla="*/ 4752957 w 4752957"/>
              <a:gd name="connsiteY1" fmla="*/ 2956560 h 3284124"/>
              <a:gd name="connsiteX2" fmla="*/ 4661517 w 4752957"/>
              <a:gd name="connsiteY2" fmla="*/ 3284124 h 3284124"/>
              <a:gd name="connsiteX3" fmla="*/ 0 w 4752957"/>
              <a:gd name="connsiteY3" fmla="*/ 2811684 h 3284124"/>
              <a:gd name="connsiteX4" fmla="*/ 1188720 w 4752957"/>
              <a:gd name="connsiteY4" fmla="*/ 0 h 3284124"/>
              <a:gd name="connsiteX0" fmla="*/ 1226976 w 4791213"/>
              <a:gd name="connsiteY0" fmla="*/ 0 h 3284124"/>
              <a:gd name="connsiteX1" fmla="*/ 4791213 w 4791213"/>
              <a:gd name="connsiteY1" fmla="*/ 2956560 h 3284124"/>
              <a:gd name="connsiteX2" fmla="*/ 4699773 w 4791213"/>
              <a:gd name="connsiteY2" fmla="*/ 3284124 h 3284124"/>
              <a:gd name="connsiteX3" fmla="*/ 38256 w 4791213"/>
              <a:gd name="connsiteY3" fmla="*/ 2811684 h 3284124"/>
              <a:gd name="connsiteX4" fmla="*/ 1226976 w 4791213"/>
              <a:gd name="connsiteY4" fmla="*/ 0 h 3284124"/>
              <a:gd name="connsiteX0" fmla="*/ 1222908 w 4787145"/>
              <a:gd name="connsiteY0" fmla="*/ 0 h 3284124"/>
              <a:gd name="connsiteX1" fmla="*/ 4787145 w 4787145"/>
              <a:gd name="connsiteY1" fmla="*/ 2956560 h 3284124"/>
              <a:gd name="connsiteX2" fmla="*/ 4695705 w 4787145"/>
              <a:gd name="connsiteY2" fmla="*/ 3284124 h 3284124"/>
              <a:gd name="connsiteX3" fmla="*/ 34188 w 4787145"/>
              <a:gd name="connsiteY3" fmla="*/ 2811684 h 3284124"/>
              <a:gd name="connsiteX4" fmla="*/ 1222908 w 4787145"/>
              <a:gd name="connsiteY4" fmla="*/ 0 h 3284124"/>
              <a:gd name="connsiteX0" fmla="*/ 1222908 w 4787145"/>
              <a:gd name="connsiteY0" fmla="*/ 0 h 3284124"/>
              <a:gd name="connsiteX1" fmla="*/ 4787145 w 4787145"/>
              <a:gd name="connsiteY1" fmla="*/ 2956560 h 3284124"/>
              <a:gd name="connsiteX2" fmla="*/ 4695705 w 4787145"/>
              <a:gd name="connsiteY2" fmla="*/ 3284124 h 3284124"/>
              <a:gd name="connsiteX3" fmla="*/ 34188 w 4787145"/>
              <a:gd name="connsiteY3" fmla="*/ 2811684 h 3284124"/>
              <a:gd name="connsiteX4" fmla="*/ 1222908 w 4787145"/>
              <a:gd name="connsiteY4" fmla="*/ 0 h 3284124"/>
              <a:gd name="connsiteX0" fmla="*/ 1222908 w 4787145"/>
              <a:gd name="connsiteY0" fmla="*/ 0 h 3284124"/>
              <a:gd name="connsiteX1" fmla="*/ 4787145 w 4787145"/>
              <a:gd name="connsiteY1" fmla="*/ 2956560 h 3284124"/>
              <a:gd name="connsiteX2" fmla="*/ 4695705 w 4787145"/>
              <a:gd name="connsiteY2" fmla="*/ 3284124 h 3284124"/>
              <a:gd name="connsiteX3" fmla="*/ 34188 w 4787145"/>
              <a:gd name="connsiteY3" fmla="*/ 2811684 h 3284124"/>
              <a:gd name="connsiteX4" fmla="*/ 1222908 w 4787145"/>
              <a:gd name="connsiteY4" fmla="*/ 0 h 3284124"/>
              <a:gd name="connsiteX0" fmla="*/ 1222908 w 4787145"/>
              <a:gd name="connsiteY0" fmla="*/ 0 h 3329844"/>
              <a:gd name="connsiteX1" fmla="*/ 4787145 w 4787145"/>
              <a:gd name="connsiteY1" fmla="*/ 2956560 h 3329844"/>
              <a:gd name="connsiteX2" fmla="*/ 4787145 w 4787145"/>
              <a:gd name="connsiteY2" fmla="*/ 3329844 h 3329844"/>
              <a:gd name="connsiteX3" fmla="*/ 34188 w 4787145"/>
              <a:gd name="connsiteY3" fmla="*/ 2811684 h 3329844"/>
              <a:gd name="connsiteX4" fmla="*/ 1222908 w 4787145"/>
              <a:gd name="connsiteY4" fmla="*/ 0 h 3329844"/>
              <a:gd name="connsiteX0" fmla="*/ 1222908 w 4848105"/>
              <a:gd name="connsiteY0" fmla="*/ 0 h 3329844"/>
              <a:gd name="connsiteX1" fmla="*/ 4848105 w 4848105"/>
              <a:gd name="connsiteY1" fmla="*/ 3017520 h 3329844"/>
              <a:gd name="connsiteX2" fmla="*/ 4787145 w 4848105"/>
              <a:gd name="connsiteY2" fmla="*/ 3329844 h 3329844"/>
              <a:gd name="connsiteX3" fmla="*/ 34188 w 4848105"/>
              <a:gd name="connsiteY3" fmla="*/ 2811684 h 3329844"/>
              <a:gd name="connsiteX4" fmla="*/ 1222908 w 4848105"/>
              <a:gd name="connsiteY4" fmla="*/ 0 h 3329844"/>
              <a:gd name="connsiteX0" fmla="*/ 1222908 w 4848105"/>
              <a:gd name="connsiteY0" fmla="*/ 0 h 3329844"/>
              <a:gd name="connsiteX1" fmla="*/ 4848105 w 4848105"/>
              <a:gd name="connsiteY1" fmla="*/ 3017520 h 3329844"/>
              <a:gd name="connsiteX2" fmla="*/ 4787145 w 4848105"/>
              <a:gd name="connsiteY2" fmla="*/ 3329844 h 3329844"/>
              <a:gd name="connsiteX3" fmla="*/ 34188 w 4848105"/>
              <a:gd name="connsiteY3" fmla="*/ 2811684 h 3329844"/>
              <a:gd name="connsiteX4" fmla="*/ 1222908 w 4848105"/>
              <a:gd name="connsiteY4" fmla="*/ 0 h 3329844"/>
              <a:gd name="connsiteX0" fmla="*/ 1222908 w 4848105"/>
              <a:gd name="connsiteY0" fmla="*/ 0 h 3329844"/>
              <a:gd name="connsiteX1" fmla="*/ 4848105 w 4848105"/>
              <a:gd name="connsiteY1" fmla="*/ 3017520 h 3329844"/>
              <a:gd name="connsiteX2" fmla="*/ 4787145 w 4848105"/>
              <a:gd name="connsiteY2" fmla="*/ 3329844 h 3329844"/>
              <a:gd name="connsiteX3" fmla="*/ 34188 w 4848105"/>
              <a:gd name="connsiteY3" fmla="*/ 2811684 h 3329844"/>
              <a:gd name="connsiteX4" fmla="*/ 1222908 w 4848105"/>
              <a:gd name="connsiteY4" fmla="*/ 0 h 3329844"/>
              <a:gd name="connsiteX0" fmla="*/ 1222908 w 4848105"/>
              <a:gd name="connsiteY0" fmla="*/ 0 h 3329844"/>
              <a:gd name="connsiteX1" fmla="*/ 4848105 w 4848105"/>
              <a:gd name="connsiteY1" fmla="*/ 3017520 h 3329844"/>
              <a:gd name="connsiteX2" fmla="*/ 4787145 w 4848105"/>
              <a:gd name="connsiteY2" fmla="*/ 3329844 h 3329844"/>
              <a:gd name="connsiteX3" fmla="*/ 34188 w 4848105"/>
              <a:gd name="connsiteY3" fmla="*/ 2811684 h 3329844"/>
              <a:gd name="connsiteX4" fmla="*/ 1222908 w 4848105"/>
              <a:gd name="connsiteY4" fmla="*/ 0 h 3329844"/>
              <a:gd name="connsiteX0" fmla="*/ 1222908 w 4848105"/>
              <a:gd name="connsiteY0" fmla="*/ 0 h 3329844"/>
              <a:gd name="connsiteX1" fmla="*/ 4848105 w 4848105"/>
              <a:gd name="connsiteY1" fmla="*/ 3017520 h 3329844"/>
              <a:gd name="connsiteX2" fmla="*/ 4787145 w 4848105"/>
              <a:gd name="connsiteY2" fmla="*/ 3329844 h 3329844"/>
              <a:gd name="connsiteX3" fmla="*/ 34188 w 4848105"/>
              <a:gd name="connsiteY3" fmla="*/ 2811684 h 3329844"/>
              <a:gd name="connsiteX4" fmla="*/ 1222908 w 4848105"/>
              <a:gd name="connsiteY4" fmla="*/ 0 h 3329844"/>
              <a:gd name="connsiteX0" fmla="*/ 1222908 w 4819530"/>
              <a:gd name="connsiteY0" fmla="*/ 0 h 3329844"/>
              <a:gd name="connsiteX1" fmla="*/ 4819530 w 4819530"/>
              <a:gd name="connsiteY1" fmla="*/ 2984183 h 3329844"/>
              <a:gd name="connsiteX2" fmla="*/ 4787145 w 4819530"/>
              <a:gd name="connsiteY2" fmla="*/ 3329844 h 3329844"/>
              <a:gd name="connsiteX3" fmla="*/ 34188 w 4819530"/>
              <a:gd name="connsiteY3" fmla="*/ 2811684 h 3329844"/>
              <a:gd name="connsiteX4" fmla="*/ 1222908 w 4819530"/>
              <a:gd name="connsiteY4" fmla="*/ 0 h 3329844"/>
              <a:gd name="connsiteX0" fmla="*/ 1222908 w 4819530"/>
              <a:gd name="connsiteY0" fmla="*/ 0 h 3329844"/>
              <a:gd name="connsiteX1" fmla="*/ 4819530 w 4819530"/>
              <a:gd name="connsiteY1" fmla="*/ 2984183 h 3329844"/>
              <a:gd name="connsiteX2" fmla="*/ 4787145 w 4819530"/>
              <a:gd name="connsiteY2" fmla="*/ 3329844 h 3329844"/>
              <a:gd name="connsiteX3" fmla="*/ 34188 w 4819530"/>
              <a:gd name="connsiteY3" fmla="*/ 2811684 h 3329844"/>
              <a:gd name="connsiteX4" fmla="*/ 1222908 w 4819530"/>
              <a:gd name="connsiteY4" fmla="*/ 0 h 3329844"/>
              <a:gd name="connsiteX0" fmla="*/ 2162468 w 4798970"/>
              <a:gd name="connsiteY0" fmla="*/ 0 h 3482244"/>
              <a:gd name="connsiteX1" fmla="*/ 4798970 w 4798970"/>
              <a:gd name="connsiteY1" fmla="*/ 3136583 h 3482244"/>
              <a:gd name="connsiteX2" fmla="*/ 4766585 w 4798970"/>
              <a:gd name="connsiteY2" fmla="*/ 3482244 h 3482244"/>
              <a:gd name="connsiteX3" fmla="*/ 13628 w 4798970"/>
              <a:gd name="connsiteY3" fmla="*/ 2964084 h 3482244"/>
              <a:gd name="connsiteX4" fmla="*/ 2162468 w 4798970"/>
              <a:gd name="connsiteY4" fmla="*/ 0 h 3482244"/>
              <a:gd name="connsiteX0" fmla="*/ 2168344 w 4804846"/>
              <a:gd name="connsiteY0" fmla="*/ 7185 h 3489429"/>
              <a:gd name="connsiteX1" fmla="*/ 4804846 w 4804846"/>
              <a:gd name="connsiteY1" fmla="*/ 3143768 h 3489429"/>
              <a:gd name="connsiteX2" fmla="*/ 4772461 w 4804846"/>
              <a:gd name="connsiteY2" fmla="*/ 3489429 h 3489429"/>
              <a:gd name="connsiteX3" fmla="*/ 19504 w 4804846"/>
              <a:gd name="connsiteY3" fmla="*/ 2971269 h 3489429"/>
              <a:gd name="connsiteX4" fmla="*/ 2168344 w 4804846"/>
              <a:gd name="connsiteY4" fmla="*/ 7185 h 3489429"/>
              <a:gd name="connsiteX0" fmla="*/ 2153630 w 4790132"/>
              <a:gd name="connsiteY0" fmla="*/ 13269 h 3495513"/>
              <a:gd name="connsiteX1" fmla="*/ 4790132 w 4790132"/>
              <a:gd name="connsiteY1" fmla="*/ 3149852 h 3495513"/>
              <a:gd name="connsiteX2" fmla="*/ 4757747 w 4790132"/>
              <a:gd name="connsiteY2" fmla="*/ 3495513 h 3495513"/>
              <a:gd name="connsiteX3" fmla="*/ 4790 w 4790132"/>
              <a:gd name="connsiteY3" fmla="*/ 2977353 h 3495513"/>
              <a:gd name="connsiteX4" fmla="*/ 2153630 w 4790132"/>
              <a:gd name="connsiteY4" fmla="*/ 13269 h 349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0132" h="3495513">
                <a:moveTo>
                  <a:pt x="2153630" y="13269"/>
                </a:moveTo>
                <a:lnTo>
                  <a:pt x="4790132" y="3149852"/>
                </a:lnTo>
                <a:cubicBezTo>
                  <a:pt x="4759651" y="3250468"/>
                  <a:pt x="4710122" y="3296790"/>
                  <a:pt x="4757747" y="3495513"/>
                </a:cubicBezTo>
                <a:lnTo>
                  <a:pt x="4790" y="2977353"/>
                </a:lnTo>
                <a:cubicBezTo>
                  <a:pt x="-71410" y="912365"/>
                  <a:pt x="766790" y="-131543"/>
                  <a:pt x="2153630" y="13269"/>
                </a:cubicBezTo>
                <a:close/>
              </a:path>
            </a:pathLst>
          </a:custGeom>
          <a:solidFill>
            <a:srgbClr val="009900">
              <a:alpha val="31000"/>
            </a:srgbClr>
          </a:solidFill>
          <a:ln>
            <a:noFill/>
          </a:ln>
          <a:effectLst>
            <a:softEdge rad="317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6D0A589-D771-418C-9232-9C20E29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315" y="1336418"/>
            <a:ext cx="8326438" cy="641239"/>
          </a:xfrm>
        </p:spPr>
        <p:txBody>
          <a:bodyPr/>
          <a:lstStyle/>
          <a:p>
            <a:r>
              <a:rPr lang="en-US" dirty="0"/>
              <a:t>Cambrian Explosion</a:t>
            </a:r>
            <a:endParaRPr lang="id-ID" dirty="0"/>
          </a:p>
        </p:txBody>
      </p:sp>
      <p:pic>
        <p:nvPicPr>
          <p:cNvPr id="10" name="Picture 8" descr="http://carolguze.com/images/animals/rotifer.jpg">
            <a:extLst>
              <a:ext uri="{FF2B5EF4-FFF2-40B4-BE49-F238E27FC236}">
                <a16:creationId xmlns:a16="http://schemas.microsoft.com/office/drawing/2014/main" id="{CD23AC08-9CF1-4F0D-BAD7-ADDACB075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88000" l="2913" r="97087">
                        <a14:foregroundMark x1="13592" y1="41333" x2="24272" y2="42667"/>
                        <a14:foregroundMark x1="70874" y1="49333" x2="90291" y2="45333"/>
                        <a14:foregroundMark x1="61165" y1="33333" x2="68932" y2="40000"/>
                        <a14:foregroundMark x1="20388" y1="37333" x2="33010" y2="36000"/>
                        <a14:foregroundMark x1="9709" y1="53333" x2="9709" y2="53333"/>
                        <a14:foregroundMark x1="15534" y1="62667" x2="15534" y2="62667"/>
                        <a14:foregroundMark x1="10680" y1="58667" x2="10680" y2="58667"/>
                        <a14:foregroundMark x1="10680" y1="46667" x2="10680" y2="4666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5142" y="5250277"/>
            <a:ext cx="1166951" cy="84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encrypted-tbn0.gstatic.com/images?q=tbn:ANd9GcSFInTJorjSnfTRnjnuSuW201JfSBk74XR6an7YDHJ-tCfkDE2M">
            <a:extLst>
              <a:ext uri="{FF2B5EF4-FFF2-40B4-BE49-F238E27FC236}">
                <a16:creationId xmlns:a16="http://schemas.microsoft.com/office/drawing/2014/main" id="{0B25B698-8B9F-4B6C-AC80-F358DA73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376" y="5335878"/>
            <a:ext cx="1203833" cy="67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F90316-94E1-4A5C-83EF-70A9879487E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2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9786" y="2157253"/>
            <a:ext cx="1928374" cy="1651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8FD0D5-734B-45E1-8944-F95E2525F8E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0471" y="4214836"/>
            <a:ext cx="828812" cy="834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D22B0E-FC5F-480F-94CF-8498553DAE2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19" b="89770" l="62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0807" y="4346107"/>
            <a:ext cx="1192456" cy="7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56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1: Course Introduction, Course Preparations</a:t>
            </a:r>
          </a:p>
          <a:p>
            <a:r>
              <a:rPr lang="en-US" dirty="0"/>
              <a:t>Part 2: Brief history of Computer Vision</a:t>
            </a:r>
          </a:p>
          <a:p>
            <a:r>
              <a:rPr lang="en-US" dirty="0"/>
              <a:t>Part 3: Recognition and Detection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4" descr="http://hickoryhillslake.com/lmg/wp-content/uploads/2015/06/Agenda-Icon.png">
            <a:extLst>
              <a:ext uri="{FF2B5EF4-FFF2-40B4-BE49-F238E27FC236}">
                <a16:creationId xmlns:a16="http://schemas.microsoft.com/office/drawing/2014/main" id="{A83014B6-D241-4759-A781-10FE89D44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9326" y="4501939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1121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B28C74-24C3-4739-A064-77AEC2C7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36418"/>
            <a:ext cx="9144000" cy="641239"/>
          </a:xfrm>
        </p:spPr>
        <p:txBody>
          <a:bodyPr/>
          <a:lstStyle/>
          <a:p>
            <a:pPr algn="ctr"/>
            <a:r>
              <a:rPr lang="en-US" dirty="0"/>
              <a:t>Light-Switch Theory: The onset of the eyes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7CC0B3-5DA7-4A0B-96E9-5671CF4234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8156" y="2479309"/>
            <a:ext cx="2063005" cy="3306762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D0843-8DB6-4F79-B483-C5C5406B81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4681" y="2479309"/>
            <a:ext cx="1747092" cy="3306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43F14CDA-84D0-4951-ADD4-DDC1B4F2B4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373" y="2095503"/>
            <a:ext cx="2605943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3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7" name="Picture 16" descr="A close up of a flower&#10;&#10;Description generated with high confidence">
            <a:extLst>
              <a:ext uri="{FF2B5EF4-FFF2-40B4-BE49-F238E27FC236}">
                <a16:creationId xmlns:a16="http://schemas.microsoft.com/office/drawing/2014/main" id="{C8CD97BF-ABED-45D4-A5ED-391430AF1C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16" y="1917330"/>
            <a:ext cx="11281368" cy="37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1482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Primary Visual Cortex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4098" name="Picture 2" descr="http://www.blindeyemedia.com/blindeye12/images/sci_2_500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5298" y="1657036"/>
            <a:ext cx="3563978" cy="408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0808" y="2743200"/>
            <a:ext cx="4751926" cy="26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61853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Hubel &amp; Wiesel, 1959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Picture 7" descr="A person sitting in a room&#10;&#10;Description generated with very high confidence">
            <a:extLst>
              <a:ext uri="{FF2B5EF4-FFF2-40B4-BE49-F238E27FC236}">
                <a16:creationId xmlns:a16="http://schemas.microsoft.com/office/drawing/2014/main" id="{A85A2228-23C8-4BCD-B3C8-56E1BCA2D5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8912" y="2135466"/>
            <a:ext cx="6734175" cy="37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1059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Hubel &amp; Wiesel’s Cat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3275E-1687-48FA-8E44-3A7C103D69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750" y="2286001"/>
            <a:ext cx="4202083" cy="3151563"/>
          </a:xfrm>
          <a:prstGeom prst="rect">
            <a:avLst/>
          </a:prstGeom>
        </p:spPr>
      </p:pic>
      <p:pic>
        <p:nvPicPr>
          <p:cNvPr id="12" name="Picture 11" descr="A drawing of a person&#10;&#10;Description generated with high confidence">
            <a:extLst>
              <a:ext uri="{FF2B5EF4-FFF2-40B4-BE49-F238E27FC236}">
                <a16:creationId xmlns:a16="http://schemas.microsoft.com/office/drawing/2014/main" id="{4BD56CCF-50BF-4D3F-BE0D-9C5C145698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975" y="2451319"/>
            <a:ext cx="3724275" cy="24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7285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Hubel &amp; Wiesel’s Cat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4" name="Picture 3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C6332BFF-3959-4F33-8CBA-EBE3CDCC3D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065" y="2472094"/>
            <a:ext cx="4083051" cy="3269223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9C20B549-ECE4-4034-9347-8E11C707C4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014" y="2903382"/>
            <a:ext cx="4865186" cy="24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5591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Perception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55B392-3040-4CE7-A6C5-2E81D9B73F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795" y="3534358"/>
            <a:ext cx="5928814" cy="2686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3C530-13D9-485A-8F8C-562122D96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436" y="2219685"/>
            <a:ext cx="5141430" cy="17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8757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2" name="Picture 1" descr="A picture containing person, person, wine, holding&#10;&#10;Description automatically generated">
            <a:extLst>
              <a:ext uri="{FF2B5EF4-FFF2-40B4-BE49-F238E27FC236}">
                <a16:creationId xmlns:a16="http://schemas.microsoft.com/office/drawing/2014/main" id="{C36B4F74-7B81-4981-BFFA-D6DC54452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236" y="1657037"/>
            <a:ext cx="66675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8928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i="1" dirty="0"/>
              <a:t>How to create </a:t>
            </a:r>
            <a:r>
              <a:rPr lang="en-US" i="1" dirty="0">
                <a:solidFill>
                  <a:srgbClr val="FF0000"/>
                </a:solidFill>
              </a:rPr>
              <a:t>good representations 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/>
              <a:t>of the </a:t>
            </a:r>
            <a:r>
              <a:rPr lang="en-US" i="1" dirty="0">
                <a:solidFill>
                  <a:srgbClr val="C00000"/>
                </a:solidFill>
              </a:rPr>
              <a:t>visual world </a:t>
            </a:r>
            <a:r>
              <a:rPr lang="en-US" i="1" dirty="0"/>
              <a:t>in a way it could be used </a:t>
            </a:r>
            <a:r>
              <a:rPr lang="en-US" i="1" dirty="0">
                <a:solidFill>
                  <a:srgbClr val="FF0000"/>
                </a:solidFill>
              </a:rPr>
              <a:t>to support recognition</a:t>
            </a:r>
            <a:r>
              <a:rPr lang="en-US" i="1" dirty="0"/>
              <a:t>?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10431200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Block World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86834" y="1972273"/>
            <a:ext cx="2150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[</a:t>
            </a:r>
            <a:r>
              <a:rPr lang="id-ID" sz="1400" dirty="0">
                <a:solidFill>
                  <a:srgbClr val="0000FF"/>
                </a:solidFill>
              </a:rPr>
              <a:t>Larry Robert</a:t>
            </a:r>
            <a:r>
              <a:rPr lang="en-US" sz="1400" dirty="0">
                <a:solidFill>
                  <a:srgbClr val="0000FF"/>
                </a:solidFill>
              </a:rPr>
              <a:t>s</a:t>
            </a:r>
            <a:r>
              <a:rPr lang="id-ID" sz="1400" dirty="0">
                <a:solidFill>
                  <a:srgbClr val="0000FF"/>
                </a:solidFill>
              </a:rPr>
              <a:t>, 1963</a:t>
            </a:r>
            <a:r>
              <a:rPr lang="en-US" sz="1400" dirty="0">
                <a:solidFill>
                  <a:srgbClr val="0000FF"/>
                </a:solidFill>
              </a:rPr>
              <a:t>]</a:t>
            </a:r>
            <a:endParaRPr lang="id-ID" sz="1400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5333" y="5127221"/>
            <a:ext cx="44210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/>
              <a:t>Edges define the world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/>
              <a:t>Extract edge-like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/>
              <a:t>The beginning of Computer Vision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FE1E77-8553-43D2-8489-7767984A9527}"/>
              </a:ext>
            </a:extLst>
          </p:cNvPr>
          <p:cNvSpPr txBox="1"/>
          <p:nvPr/>
        </p:nvSpPr>
        <p:spPr>
          <a:xfrm>
            <a:off x="10279983" y="2267613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19195A-8F6B-4F36-ABA9-AB3E50E14532}"/>
              </a:ext>
            </a:extLst>
          </p:cNvPr>
          <p:cNvSpPr txBox="1"/>
          <p:nvPr/>
        </p:nvSpPr>
        <p:spPr>
          <a:xfrm>
            <a:off x="10279983" y="1841167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1959</a:t>
            </a:r>
            <a:endParaRPr lang="id-ID" sz="13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9BAD71-9825-426C-8757-C7CA8F838178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>
            <a:off x="10583063" y="2133555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D0C4069-6677-42C4-825F-FD1484931DFF}"/>
              </a:ext>
            </a:extLst>
          </p:cNvPr>
          <p:cNvSpPr txBox="1"/>
          <p:nvPr/>
        </p:nvSpPr>
        <p:spPr>
          <a:xfrm>
            <a:off x="10279983" y="1414721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CV</a:t>
            </a:r>
            <a:endParaRPr lang="id-ID" sz="13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7231BC-7077-4F60-9A4C-C94A447D041E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>
            <a:off x="10583063" y="1707109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4383EF3A-25D3-418C-87E0-EF640430EA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00" y="2413807"/>
            <a:ext cx="2016448" cy="268859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33AD16-76B0-4049-9544-F4223312AC1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5333" y="2413082"/>
            <a:ext cx="6262550" cy="2467262"/>
          </a:xfrm>
        </p:spPr>
      </p:pic>
    </p:spTree>
    <p:extLst>
      <p:ext uri="{BB962C8B-B14F-4D97-AF65-F5344CB8AC3E}">
        <p14:creationId xmlns:p14="http://schemas.microsoft.com/office/powerpoint/2010/main" val="3624297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4AEBD7-3278-4E4E-BF2C-8B509208E779}"/>
              </a:ext>
            </a:extLst>
          </p:cNvPr>
          <p:cNvGrpSpPr/>
          <p:nvPr/>
        </p:nvGrpSpPr>
        <p:grpSpPr>
          <a:xfrm>
            <a:off x="2133770" y="883349"/>
            <a:ext cx="7770805" cy="5825379"/>
            <a:chOff x="2133770" y="883349"/>
            <a:chExt cx="7770805" cy="582537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E4693E-DBEA-4650-AEE1-6B80BE2C196A}"/>
                </a:ext>
              </a:extLst>
            </p:cNvPr>
            <p:cNvSpPr/>
            <p:nvPr/>
          </p:nvSpPr>
          <p:spPr>
            <a:xfrm>
              <a:off x="4058288" y="4800600"/>
              <a:ext cx="1828800" cy="1828800"/>
            </a:xfrm>
            <a:prstGeom prst="ellipse">
              <a:avLst/>
            </a:prstGeom>
            <a:blipFill dpi="0"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F60FF8-3D05-4528-B3D5-4502A979E67A}"/>
                </a:ext>
              </a:extLst>
            </p:cNvPr>
            <p:cNvSpPr/>
            <p:nvPr/>
          </p:nvSpPr>
          <p:spPr>
            <a:xfrm>
              <a:off x="6246975" y="883349"/>
              <a:ext cx="1828800" cy="1828800"/>
            </a:xfrm>
            <a:prstGeom prst="ellipse">
              <a:avLst/>
            </a:prstGeom>
            <a:blipFill dpi="0"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C703C4-6A27-4234-8A38-42A42A567C07}"/>
                </a:ext>
              </a:extLst>
            </p:cNvPr>
            <p:cNvSpPr/>
            <p:nvPr/>
          </p:nvSpPr>
          <p:spPr>
            <a:xfrm>
              <a:off x="2530562" y="3853638"/>
              <a:ext cx="1828800" cy="1828800"/>
            </a:xfrm>
            <a:prstGeom prst="ellipse">
              <a:avLst/>
            </a:prstGeom>
            <a:blipFill dpi="0"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618632-1CD7-4779-AAF8-1610260A5E8A}"/>
                </a:ext>
              </a:extLst>
            </p:cNvPr>
            <p:cNvSpPr/>
            <p:nvPr/>
          </p:nvSpPr>
          <p:spPr>
            <a:xfrm>
              <a:off x="8075775" y="1888738"/>
              <a:ext cx="1828800" cy="1828800"/>
            </a:xfrm>
            <a:prstGeom prst="ellipse">
              <a:avLst/>
            </a:prstGeom>
            <a:blipFill dpi="0"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6451A49-939B-4D2B-9113-97DDA7EB9269}"/>
                </a:ext>
              </a:extLst>
            </p:cNvPr>
            <p:cNvSpPr/>
            <p:nvPr/>
          </p:nvSpPr>
          <p:spPr>
            <a:xfrm>
              <a:off x="4867945" y="2410433"/>
              <a:ext cx="2743200" cy="2743200"/>
            </a:xfrm>
            <a:prstGeom prst="ellipse">
              <a:avLst/>
            </a:prstGeom>
            <a:blipFill dpi="0" rotWithShape="1">
              <a:blip r:embed="rId8" cstate="email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5000" t="10000" r="-5000" b="10000"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1CF686-1761-456C-9427-75D7D9480942}"/>
                </a:ext>
              </a:extLst>
            </p:cNvPr>
            <p:cNvSpPr/>
            <p:nvPr/>
          </p:nvSpPr>
          <p:spPr>
            <a:xfrm>
              <a:off x="2133770" y="2108826"/>
              <a:ext cx="1828800" cy="1828800"/>
            </a:xfrm>
            <a:prstGeom prst="ellipse">
              <a:avLst/>
            </a:prstGeom>
            <a:blipFill dpi="0" rotWithShape="1"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BE4677-28F5-4176-9558-A7D22C6D3D8C}"/>
                </a:ext>
              </a:extLst>
            </p:cNvPr>
            <p:cNvSpPr/>
            <p:nvPr/>
          </p:nvSpPr>
          <p:spPr>
            <a:xfrm>
              <a:off x="7999898" y="3857219"/>
              <a:ext cx="1828800" cy="1828800"/>
            </a:xfrm>
            <a:prstGeom prst="ellipse">
              <a:avLst/>
            </a:prstGeom>
            <a:blipFill dpi="0" rotWithShape="1"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D30035-3BA8-4DCB-8ED3-0ADC761397A5}"/>
                </a:ext>
              </a:extLst>
            </p:cNvPr>
            <p:cNvSpPr/>
            <p:nvPr/>
          </p:nvSpPr>
          <p:spPr>
            <a:xfrm>
              <a:off x="6331587" y="4879928"/>
              <a:ext cx="1828800" cy="1828800"/>
            </a:xfrm>
            <a:prstGeom prst="ellipse">
              <a:avLst/>
            </a:prstGeom>
            <a:blipFill dpi="0" rotWithShape="1"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7BD43F-B5F6-4D89-90BA-AEFA023D4724}"/>
                </a:ext>
              </a:extLst>
            </p:cNvPr>
            <p:cNvSpPr/>
            <p:nvPr/>
          </p:nvSpPr>
          <p:spPr>
            <a:xfrm>
              <a:off x="3970000" y="986189"/>
              <a:ext cx="1828800" cy="1828800"/>
            </a:xfrm>
            <a:prstGeom prst="ellipse">
              <a:avLst/>
            </a:prstGeom>
            <a:blipFill dpi="0" rotWithShape="1"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114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104" y="1841167"/>
            <a:ext cx="5688994" cy="4592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The Birth of Computer Vision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2" name="Picture 1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9F4CC8FE-6CA7-4FD4-A3D0-2CDC31859B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61" y="2303439"/>
            <a:ext cx="1389254" cy="2041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104FC2-A476-4996-95FC-464DB467D7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108" y="2296004"/>
            <a:ext cx="1399082" cy="2046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3E6E0-7F1E-4CC5-B3BD-F8F5C69ED007}"/>
              </a:ext>
            </a:extLst>
          </p:cNvPr>
          <p:cNvSpPr txBox="1"/>
          <p:nvPr/>
        </p:nvSpPr>
        <p:spPr>
          <a:xfrm>
            <a:off x="400248" y="4441577"/>
            <a:ext cx="3157856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Marvin Minsky</a:t>
            </a:r>
            <a:r>
              <a:rPr lang="en-US" sz="1200" dirty="0"/>
              <a:t> and Seymour </a:t>
            </a:r>
            <a:r>
              <a:rPr lang="en-US" sz="1200" dirty="0" err="1"/>
              <a:t>Papert</a:t>
            </a:r>
            <a:endParaRPr lang="id-ID" sz="1200" dirty="0"/>
          </a:p>
        </p:txBody>
      </p:sp>
      <p:pic>
        <p:nvPicPr>
          <p:cNvPr id="11" name="Picture 1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5434B12-7474-4BAF-A97A-0CA4181896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61" y="4883352"/>
            <a:ext cx="2872029" cy="13148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03C3A0-07C3-4567-94E8-F9CC62792D7E}"/>
              </a:ext>
            </a:extLst>
          </p:cNvPr>
          <p:cNvSpPr txBox="1"/>
          <p:nvPr/>
        </p:nvSpPr>
        <p:spPr>
          <a:xfrm>
            <a:off x="10279983" y="2267613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A9E927-7997-48E4-8EFE-5F25AC6F0C0C}"/>
              </a:ext>
            </a:extLst>
          </p:cNvPr>
          <p:cNvSpPr txBox="1"/>
          <p:nvPr/>
        </p:nvSpPr>
        <p:spPr>
          <a:xfrm>
            <a:off x="10279983" y="1841167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1959</a:t>
            </a:r>
            <a:endParaRPr lang="id-ID" sz="13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CA1BD7-25FE-42C9-9BF2-C295C07A4BFA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0583063" y="2560001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20153E-8A03-48E0-8E03-649762EF9741}"/>
              </a:ext>
            </a:extLst>
          </p:cNvPr>
          <p:cNvSpPr txBox="1"/>
          <p:nvPr/>
        </p:nvSpPr>
        <p:spPr>
          <a:xfrm>
            <a:off x="10279983" y="2694059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</a:t>
            </a:r>
            <a:r>
              <a:rPr lang="en-US" sz="1300" dirty="0"/>
              <a:t>6</a:t>
            </a:r>
            <a:endParaRPr lang="id-ID" sz="13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3B49B5-2490-41A6-859F-9823BBE78113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10583063" y="2133555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03E8326-4317-43CD-8618-6425D3B41D1B}"/>
              </a:ext>
            </a:extLst>
          </p:cNvPr>
          <p:cNvSpPr txBox="1"/>
          <p:nvPr/>
        </p:nvSpPr>
        <p:spPr>
          <a:xfrm>
            <a:off x="10279983" y="1414721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CV</a:t>
            </a:r>
            <a:endParaRPr lang="id-ID" sz="13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670A8E6-289A-4431-9186-D00C6D5BB6A3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10583063" y="1707109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003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Stages of Visual Representation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2" descr="http://ecx.images-amazon.com/images/I/31QrGNV7XCL._SX258_BO1,204,203,200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245" y="2853234"/>
            <a:ext cx="1884363" cy="242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956" y="2126161"/>
            <a:ext cx="5272087" cy="35964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3D4FF1-5DDD-4552-920A-7B498FF329B1}"/>
              </a:ext>
            </a:extLst>
          </p:cNvPr>
          <p:cNvSpPr/>
          <p:nvPr/>
        </p:nvSpPr>
        <p:spPr>
          <a:xfrm>
            <a:off x="486834" y="1972273"/>
            <a:ext cx="2256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[David Marr, 1970s]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6146B5-CA17-46F9-8AA3-109DF49C3BB8}"/>
              </a:ext>
            </a:extLst>
          </p:cNvPr>
          <p:cNvSpPr txBox="1"/>
          <p:nvPr/>
        </p:nvSpPr>
        <p:spPr>
          <a:xfrm>
            <a:off x="10279983" y="2267613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A7522A-0138-4947-B6A4-541DEC236F6D}"/>
              </a:ext>
            </a:extLst>
          </p:cNvPr>
          <p:cNvSpPr txBox="1"/>
          <p:nvPr/>
        </p:nvSpPr>
        <p:spPr>
          <a:xfrm>
            <a:off x="10279983" y="1841167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1959</a:t>
            </a:r>
            <a:endParaRPr lang="id-ID" sz="13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EA2DC2-FD7B-4635-B69D-F06C2E24D38F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10583063" y="2560001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5D80C9B-ED1A-41AD-8BFD-379442252698}"/>
              </a:ext>
            </a:extLst>
          </p:cNvPr>
          <p:cNvSpPr txBox="1"/>
          <p:nvPr/>
        </p:nvSpPr>
        <p:spPr>
          <a:xfrm>
            <a:off x="10279983" y="2694059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</a:t>
            </a:r>
            <a:r>
              <a:rPr lang="en-US" sz="1300" dirty="0"/>
              <a:t>6</a:t>
            </a:r>
            <a:endParaRPr lang="id-ID" sz="13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36FC73-AC97-4BAC-9FE5-F1BC6D3051DF}"/>
              </a:ext>
            </a:extLst>
          </p:cNvPr>
          <p:cNvSpPr txBox="1"/>
          <p:nvPr/>
        </p:nvSpPr>
        <p:spPr>
          <a:xfrm>
            <a:off x="10279983" y="3120504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70</a:t>
            </a:r>
            <a:endParaRPr lang="id-ID" sz="13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D95C64-31CC-470E-8F3B-F20C7CC4B2FB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10583063" y="2986447"/>
            <a:ext cx="0" cy="13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779DA7-DA19-4F2B-8BF2-53004B44871C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>
            <a:off x="10583063" y="2133555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18C6CC-2BA2-4170-AB2C-718C0747F58D}"/>
              </a:ext>
            </a:extLst>
          </p:cNvPr>
          <p:cNvSpPr txBox="1"/>
          <p:nvPr/>
        </p:nvSpPr>
        <p:spPr>
          <a:xfrm>
            <a:off x="10279983" y="1414721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CV</a:t>
            </a:r>
            <a:endParaRPr lang="id-ID" sz="13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4CB7CB-F376-4B09-9AC9-DBEECFEEA532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>
            <a:off x="10583063" y="1707109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030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Recognition via Edge Detection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8CB976-E17C-4858-A506-862C5380EB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469" y="2684884"/>
            <a:ext cx="8580280" cy="28366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096771-C001-4885-9631-4139790D780A}"/>
              </a:ext>
            </a:extLst>
          </p:cNvPr>
          <p:cNvSpPr/>
          <p:nvPr/>
        </p:nvSpPr>
        <p:spPr>
          <a:xfrm>
            <a:off x="486834" y="1972273"/>
            <a:ext cx="2256366" cy="58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FF"/>
                </a:solidFill>
              </a:rPr>
              <a:t>[John Canny, 1986]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FF"/>
                </a:solidFill>
              </a:rPr>
              <a:t>[David Lowe, 1987]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3EADA8-3DB7-4EB2-B4B7-DECF56B03FA8}"/>
              </a:ext>
            </a:extLst>
          </p:cNvPr>
          <p:cNvSpPr txBox="1"/>
          <p:nvPr/>
        </p:nvSpPr>
        <p:spPr>
          <a:xfrm>
            <a:off x="10279983" y="2267613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32059-6BE1-4B39-9B9C-1EFE42DD138D}"/>
              </a:ext>
            </a:extLst>
          </p:cNvPr>
          <p:cNvSpPr txBox="1"/>
          <p:nvPr/>
        </p:nvSpPr>
        <p:spPr>
          <a:xfrm>
            <a:off x="10279983" y="1841167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1959</a:t>
            </a:r>
            <a:endParaRPr lang="id-ID" sz="13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2AC481-9C9F-4134-990D-366A5F258C09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10583063" y="2560001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6F1455-D7C5-4C65-B0ED-7BE38C8AC16F}"/>
              </a:ext>
            </a:extLst>
          </p:cNvPr>
          <p:cNvSpPr txBox="1"/>
          <p:nvPr/>
        </p:nvSpPr>
        <p:spPr>
          <a:xfrm>
            <a:off x="10279983" y="2694059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</a:t>
            </a:r>
            <a:r>
              <a:rPr lang="en-US" sz="1300" dirty="0"/>
              <a:t>6</a:t>
            </a:r>
            <a:endParaRPr lang="id-ID" sz="1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A05FF-2698-48AD-BF1A-8698696B02BB}"/>
              </a:ext>
            </a:extLst>
          </p:cNvPr>
          <p:cNvSpPr txBox="1"/>
          <p:nvPr/>
        </p:nvSpPr>
        <p:spPr>
          <a:xfrm>
            <a:off x="10279983" y="3120504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70</a:t>
            </a:r>
            <a:endParaRPr lang="id-ID" sz="13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64350F-C8E4-4C0A-A850-41BA3BD6948D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0583063" y="2986447"/>
            <a:ext cx="0" cy="13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F1F9D0-9763-43A3-9813-22B1B565705C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10583063" y="2133555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4B93F1A-1E8A-4140-9303-2E534C1F5662}"/>
              </a:ext>
            </a:extLst>
          </p:cNvPr>
          <p:cNvSpPr txBox="1"/>
          <p:nvPr/>
        </p:nvSpPr>
        <p:spPr>
          <a:xfrm>
            <a:off x="10279983" y="1414721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CV</a:t>
            </a:r>
            <a:endParaRPr lang="id-ID" sz="13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1BDFED-724A-4514-BA1B-906924BEFDBA}"/>
              </a:ext>
            </a:extLst>
          </p:cNvPr>
          <p:cNvCxnSpPr>
            <a:cxnSpLocks/>
            <a:stCxn id="26" idx="2"/>
            <a:endCxn id="20" idx="0"/>
          </p:cNvCxnSpPr>
          <p:nvPr/>
        </p:nvCxnSpPr>
        <p:spPr>
          <a:xfrm>
            <a:off x="10583063" y="1707109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22A9E09-B453-4FEB-B476-558D79CC8225}"/>
              </a:ext>
            </a:extLst>
          </p:cNvPr>
          <p:cNvSpPr txBox="1"/>
          <p:nvPr/>
        </p:nvSpPr>
        <p:spPr>
          <a:xfrm>
            <a:off x="10279983" y="3553526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86</a:t>
            </a:r>
            <a:endParaRPr lang="id-ID" sz="13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EDF1B5-D281-441C-98D3-962C4045ED4E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10583063" y="3412892"/>
            <a:ext cx="0" cy="14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32DEE17-643E-4891-941F-0E07ACBEC841}"/>
              </a:ext>
            </a:extLst>
          </p:cNvPr>
          <p:cNvSpPr txBox="1"/>
          <p:nvPr/>
        </p:nvSpPr>
        <p:spPr>
          <a:xfrm>
            <a:off x="10288449" y="3979614"/>
            <a:ext cx="983219" cy="28618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1050" dirty="0"/>
              <a:t>AI Winter II</a:t>
            </a:r>
            <a:endParaRPr lang="id-ID" sz="1050" dirty="0"/>
          </a:p>
        </p:txBody>
      </p:sp>
    </p:spTree>
    <p:extLst>
      <p:ext uri="{BB962C8B-B14F-4D97-AF65-F5344CB8AC3E}">
        <p14:creationId xmlns:p14="http://schemas.microsoft.com/office/powerpoint/2010/main" val="31371775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514" y="2633718"/>
            <a:ext cx="7328956" cy="34575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Recognition via Grouping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36AE7E-5D5C-4B4E-9605-BAE11B356B88}"/>
              </a:ext>
            </a:extLst>
          </p:cNvPr>
          <p:cNvSpPr/>
          <p:nvPr/>
        </p:nvSpPr>
        <p:spPr>
          <a:xfrm>
            <a:off x="486833" y="1972273"/>
            <a:ext cx="2397041" cy="58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FF"/>
                </a:solidFill>
              </a:rPr>
              <a:t>Normalized Cuts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FF"/>
                </a:solidFill>
              </a:rPr>
              <a:t>[Shi &amp; Malik,  1997]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68DF7-8DE3-4287-85F2-EE82A24BCAEC}"/>
              </a:ext>
            </a:extLst>
          </p:cNvPr>
          <p:cNvSpPr txBox="1"/>
          <p:nvPr/>
        </p:nvSpPr>
        <p:spPr>
          <a:xfrm>
            <a:off x="10279983" y="2267613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32036-2987-408E-B776-0F65C82EBF70}"/>
              </a:ext>
            </a:extLst>
          </p:cNvPr>
          <p:cNvSpPr txBox="1"/>
          <p:nvPr/>
        </p:nvSpPr>
        <p:spPr>
          <a:xfrm>
            <a:off x="10279983" y="1841167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1959</a:t>
            </a:r>
            <a:endParaRPr lang="id-ID" sz="13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E5B33D-567E-49F3-BCE5-CAFE73B62FC0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10583063" y="2560001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52DF83-BFAB-4F3F-A9B4-EB44E66EFD8E}"/>
              </a:ext>
            </a:extLst>
          </p:cNvPr>
          <p:cNvSpPr txBox="1"/>
          <p:nvPr/>
        </p:nvSpPr>
        <p:spPr>
          <a:xfrm>
            <a:off x="10279983" y="2694059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</a:t>
            </a:r>
            <a:r>
              <a:rPr lang="en-US" sz="1300" dirty="0"/>
              <a:t>6</a:t>
            </a:r>
            <a:endParaRPr lang="id-ID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B8086B-3C79-4757-A736-0CACE62DE70A}"/>
              </a:ext>
            </a:extLst>
          </p:cNvPr>
          <p:cNvSpPr txBox="1"/>
          <p:nvPr/>
        </p:nvSpPr>
        <p:spPr>
          <a:xfrm>
            <a:off x="10279983" y="3120504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70</a:t>
            </a:r>
            <a:endParaRPr lang="id-ID" sz="13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2EE805-F2AE-48EC-9E65-2FD833866543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0583063" y="2986447"/>
            <a:ext cx="0" cy="13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70C13D-45D5-49DE-9119-F9B753F17FA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583063" y="2133555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2D3A2D-4C1D-46E2-8AC0-522CF22BC7DA}"/>
              </a:ext>
            </a:extLst>
          </p:cNvPr>
          <p:cNvSpPr txBox="1"/>
          <p:nvPr/>
        </p:nvSpPr>
        <p:spPr>
          <a:xfrm>
            <a:off x="10279983" y="1414721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CV</a:t>
            </a:r>
            <a:endParaRPr lang="id-ID" sz="13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7BA699-3BC1-4B71-8178-80888FF73999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10583063" y="1707109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35CC46A-6D6E-4FA4-B66D-E9BC6926B45C}"/>
              </a:ext>
            </a:extLst>
          </p:cNvPr>
          <p:cNvSpPr txBox="1"/>
          <p:nvPr/>
        </p:nvSpPr>
        <p:spPr>
          <a:xfrm>
            <a:off x="10279983" y="3553526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86</a:t>
            </a:r>
            <a:endParaRPr lang="id-ID" sz="13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43263F-87E2-4D15-9038-AC56EEC896D7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10583063" y="3412892"/>
            <a:ext cx="0" cy="14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731EB43-44F8-41A2-A190-81103A18AC72}"/>
              </a:ext>
            </a:extLst>
          </p:cNvPr>
          <p:cNvSpPr txBox="1"/>
          <p:nvPr/>
        </p:nvSpPr>
        <p:spPr>
          <a:xfrm>
            <a:off x="11171164" y="1841167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97</a:t>
            </a:r>
            <a:endParaRPr lang="id-ID" sz="13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42AC4A-00E3-49F1-8196-AA3ABD9CB3C1}"/>
              </a:ext>
            </a:extLst>
          </p:cNvPr>
          <p:cNvSpPr txBox="1"/>
          <p:nvPr/>
        </p:nvSpPr>
        <p:spPr>
          <a:xfrm>
            <a:off x="10982635" y="1420927"/>
            <a:ext cx="983219" cy="28618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1050" dirty="0"/>
              <a:t>AI Winter II</a:t>
            </a:r>
            <a:endParaRPr lang="id-ID" sz="105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3F0A9F-11F9-4902-B7F0-5F464C77F2D0}"/>
              </a:ext>
            </a:extLst>
          </p:cNvPr>
          <p:cNvCxnSpPr>
            <a:cxnSpLocks/>
            <a:stCxn id="29" idx="3"/>
            <a:endCxn id="32" idx="1"/>
          </p:cNvCxnSpPr>
          <p:nvPr/>
        </p:nvCxnSpPr>
        <p:spPr>
          <a:xfrm flipV="1">
            <a:off x="10886143" y="1987361"/>
            <a:ext cx="285021" cy="17123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63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AEC1A0E7-EB4F-43D2-AF05-D88A45BF95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01863" y="4717470"/>
            <a:ext cx="3429000" cy="153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Recognition via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435" y="4973194"/>
            <a:ext cx="3429000" cy="11239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6D92140-BCDA-4B10-B08C-83EE7E8B0EB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891" y="2664589"/>
            <a:ext cx="5413088" cy="18837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A32BE8-860D-4B0E-AF83-CB188F007CCA}"/>
              </a:ext>
            </a:extLst>
          </p:cNvPr>
          <p:cNvSpPr/>
          <p:nvPr/>
        </p:nvSpPr>
        <p:spPr>
          <a:xfrm>
            <a:off x="486833" y="1972273"/>
            <a:ext cx="41276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Scale-Invariant Feature Transform (SIFT)</a:t>
            </a:r>
          </a:p>
          <a:p>
            <a:r>
              <a:rPr lang="en-US" sz="1400" dirty="0">
                <a:solidFill>
                  <a:srgbClr val="0000FF"/>
                </a:solidFill>
              </a:rPr>
              <a:t>[David Lowe, 1999]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BC5B55-D63B-44E4-B617-07700DF621B6}"/>
              </a:ext>
            </a:extLst>
          </p:cNvPr>
          <p:cNvSpPr txBox="1"/>
          <p:nvPr/>
        </p:nvSpPr>
        <p:spPr>
          <a:xfrm>
            <a:off x="10279983" y="2267613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6A7A34-6CD4-4D0D-A65B-184EB176E37B}"/>
              </a:ext>
            </a:extLst>
          </p:cNvPr>
          <p:cNvSpPr txBox="1"/>
          <p:nvPr/>
        </p:nvSpPr>
        <p:spPr>
          <a:xfrm>
            <a:off x="10279983" y="1841167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1959</a:t>
            </a:r>
            <a:endParaRPr lang="id-ID" sz="13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CA428E-1875-45FB-AFBE-11D2D7005423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0583063" y="2560001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4D0FD07-C625-4F14-A89E-19B1972C78BD}"/>
              </a:ext>
            </a:extLst>
          </p:cNvPr>
          <p:cNvSpPr txBox="1"/>
          <p:nvPr/>
        </p:nvSpPr>
        <p:spPr>
          <a:xfrm>
            <a:off x="10279983" y="2694059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</a:t>
            </a:r>
            <a:r>
              <a:rPr lang="en-US" sz="1300" dirty="0"/>
              <a:t>6</a:t>
            </a:r>
            <a:endParaRPr lang="id-ID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4C3060-6903-4616-8C86-DF2C3223A2A7}"/>
              </a:ext>
            </a:extLst>
          </p:cNvPr>
          <p:cNvSpPr txBox="1"/>
          <p:nvPr/>
        </p:nvSpPr>
        <p:spPr>
          <a:xfrm>
            <a:off x="10279983" y="3120504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70</a:t>
            </a:r>
            <a:endParaRPr lang="id-ID" sz="13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5076F4-2CDA-4351-8DDC-8C1D37058A86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0583063" y="2986447"/>
            <a:ext cx="0" cy="13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65AD9E3-D97F-40E3-89EC-054D0045D8B2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>
          <a:xfrm>
            <a:off x="10583063" y="2133555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C806620-8975-4321-8915-0C39D7F276E0}"/>
              </a:ext>
            </a:extLst>
          </p:cNvPr>
          <p:cNvSpPr txBox="1"/>
          <p:nvPr/>
        </p:nvSpPr>
        <p:spPr>
          <a:xfrm>
            <a:off x="10279983" y="1414721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CV</a:t>
            </a:r>
            <a:endParaRPr lang="id-ID" sz="13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970C75-A1A5-45A6-AC18-068F6E7B1854}"/>
              </a:ext>
            </a:extLst>
          </p:cNvPr>
          <p:cNvCxnSpPr>
            <a:cxnSpLocks/>
            <a:stCxn id="36" idx="2"/>
            <a:endCxn id="30" idx="0"/>
          </p:cNvCxnSpPr>
          <p:nvPr/>
        </p:nvCxnSpPr>
        <p:spPr>
          <a:xfrm>
            <a:off x="10583063" y="1707109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525A222-EE2C-4B4C-BEEB-E8BDA19F3525}"/>
              </a:ext>
            </a:extLst>
          </p:cNvPr>
          <p:cNvSpPr txBox="1"/>
          <p:nvPr/>
        </p:nvSpPr>
        <p:spPr>
          <a:xfrm>
            <a:off x="10279983" y="3553526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86</a:t>
            </a:r>
            <a:endParaRPr lang="id-ID" sz="13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A1AAC7-9DF6-485C-9B73-D3C6BDC0F58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10583063" y="3412892"/>
            <a:ext cx="0" cy="14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C93B596-FAFE-4906-AE92-161B10A16903}"/>
              </a:ext>
            </a:extLst>
          </p:cNvPr>
          <p:cNvSpPr txBox="1"/>
          <p:nvPr/>
        </p:nvSpPr>
        <p:spPr>
          <a:xfrm>
            <a:off x="11171164" y="1843086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97</a:t>
            </a:r>
            <a:endParaRPr lang="id-ID" sz="13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45B247-6AD1-4C15-98AF-3AD2FAD1D99C}"/>
              </a:ext>
            </a:extLst>
          </p:cNvPr>
          <p:cNvSpPr txBox="1"/>
          <p:nvPr/>
        </p:nvSpPr>
        <p:spPr>
          <a:xfrm>
            <a:off x="10982635" y="1420927"/>
            <a:ext cx="983219" cy="28618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1050" dirty="0"/>
              <a:t>AI Winter II</a:t>
            </a:r>
            <a:endParaRPr lang="id-ID" sz="1050" dirty="0"/>
          </a:p>
        </p:txBody>
      </p:sp>
      <p:cxnSp>
        <p:nvCxnSpPr>
          <p:cNvPr id="42" name="Straight Arrow Connector 37">
            <a:extLst>
              <a:ext uri="{FF2B5EF4-FFF2-40B4-BE49-F238E27FC236}">
                <a16:creationId xmlns:a16="http://schemas.microsoft.com/office/drawing/2014/main" id="{2EB5DDB1-33BE-4144-A739-219848955AA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10886143" y="1989280"/>
            <a:ext cx="285021" cy="17104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DC78B73-E14B-4B7F-A2CD-51C8CA4175AE}"/>
              </a:ext>
            </a:extLst>
          </p:cNvPr>
          <p:cNvSpPr txBox="1"/>
          <p:nvPr/>
        </p:nvSpPr>
        <p:spPr>
          <a:xfrm>
            <a:off x="11171164" y="2271450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99</a:t>
            </a:r>
            <a:endParaRPr lang="id-ID" sz="13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D1E346-41FA-4A0D-B36F-2E31CE070A57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11474244" y="2135474"/>
            <a:ext cx="0" cy="13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478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cs.nyu.edu/%7Eyann/research/cface/facetest-alric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802" y="2625209"/>
            <a:ext cx="5404260" cy="322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6" name="Picture 2" descr="https://encrypted-tbn2.gstatic.com/images?q=tbn:ANd9GcQ5zTO0alTm1eQ6qk1KcfjLyiFB30nj9441LY3TOSvrUaOrS6lJiQ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1991" y="2069810"/>
            <a:ext cx="1572419" cy="96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729" y="4377944"/>
            <a:ext cx="2002167" cy="14550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821" y="3380746"/>
            <a:ext cx="2359075" cy="8559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6141F0A-011D-40E2-9473-9A48E03DAB01}"/>
              </a:ext>
            </a:extLst>
          </p:cNvPr>
          <p:cNvSpPr/>
          <p:nvPr/>
        </p:nvSpPr>
        <p:spPr>
          <a:xfrm>
            <a:off x="486834" y="1972273"/>
            <a:ext cx="2256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[Viola &amp; Jones, 2001]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A4CD68-045A-400F-9779-0D7EEC7BF56A}"/>
              </a:ext>
            </a:extLst>
          </p:cNvPr>
          <p:cNvSpPr txBox="1"/>
          <p:nvPr/>
        </p:nvSpPr>
        <p:spPr>
          <a:xfrm>
            <a:off x="10279983" y="2267613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D8AE26-FEE8-40E8-A077-EA5147EA1117}"/>
              </a:ext>
            </a:extLst>
          </p:cNvPr>
          <p:cNvSpPr txBox="1"/>
          <p:nvPr/>
        </p:nvSpPr>
        <p:spPr>
          <a:xfrm>
            <a:off x="10279983" y="1841167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1959</a:t>
            </a:r>
            <a:endParaRPr lang="id-ID" sz="13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56734C7-35FA-4CCD-9784-B2996252D566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>
            <a:off x="10583063" y="2560001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8BF79BB-4B95-45E8-AD1B-ADBF7778F34B}"/>
              </a:ext>
            </a:extLst>
          </p:cNvPr>
          <p:cNvSpPr txBox="1"/>
          <p:nvPr/>
        </p:nvSpPr>
        <p:spPr>
          <a:xfrm>
            <a:off x="10279983" y="2694059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</a:t>
            </a:r>
            <a:r>
              <a:rPr lang="en-US" sz="1300" dirty="0"/>
              <a:t>6</a:t>
            </a:r>
            <a:endParaRPr lang="id-ID" sz="13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360F58-4A23-4774-8979-9DF349F75AD0}"/>
              </a:ext>
            </a:extLst>
          </p:cNvPr>
          <p:cNvSpPr txBox="1"/>
          <p:nvPr/>
        </p:nvSpPr>
        <p:spPr>
          <a:xfrm>
            <a:off x="10279983" y="3120504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70</a:t>
            </a:r>
            <a:endParaRPr lang="id-ID" sz="13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19140F-2DB4-419D-A9CF-976447753D68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10583063" y="2986447"/>
            <a:ext cx="0" cy="13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1F243A-D4B3-4802-9309-D0CBA750E1B7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>
            <a:off x="10583063" y="2133555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FD2B91-A66C-4C0D-B2ED-326274036382}"/>
              </a:ext>
            </a:extLst>
          </p:cNvPr>
          <p:cNvSpPr txBox="1"/>
          <p:nvPr/>
        </p:nvSpPr>
        <p:spPr>
          <a:xfrm>
            <a:off x="10279983" y="1414721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CV</a:t>
            </a:r>
            <a:endParaRPr lang="id-ID" sz="13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96748F-D159-4FEC-923F-D93E4D91F845}"/>
              </a:ext>
            </a:extLst>
          </p:cNvPr>
          <p:cNvCxnSpPr>
            <a:cxnSpLocks/>
            <a:stCxn id="41" idx="2"/>
            <a:endCxn id="30" idx="0"/>
          </p:cNvCxnSpPr>
          <p:nvPr/>
        </p:nvCxnSpPr>
        <p:spPr>
          <a:xfrm>
            <a:off x="10583063" y="1707109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2348B2B-B058-4BFE-AA81-8E3F32F5995E}"/>
              </a:ext>
            </a:extLst>
          </p:cNvPr>
          <p:cNvSpPr txBox="1"/>
          <p:nvPr/>
        </p:nvSpPr>
        <p:spPr>
          <a:xfrm>
            <a:off x="10279983" y="3553526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86</a:t>
            </a:r>
            <a:endParaRPr lang="id-ID" sz="13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367E26-0A6A-40E5-AB9C-AAA4112E07D8}"/>
              </a:ext>
            </a:extLst>
          </p:cNvPr>
          <p:cNvCxnSpPr>
            <a:cxnSpLocks/>
            <a:stCxn id="36" idx="2"/>
            <a:endCxn id="45" idx="0"/>
          </p:cNvCxnSpPr>
          <p:nvPr/>
        </p:nvCxnSpPr>
        <p:spPr>
          <a:xfrm>
            <a:off x="10583063" y="3412892"/>
            <a:ext cx="0" cy="14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54FC986-04EC-4A8E-8FF7-27CD7FC62455}"/>
              </a:ext>
            </a:extLst>
          </p:cNvPr>
          <p:cNvSpPr txBox="1"/>
          <p:nvPr/>
        </p:nvSpPr>
        <p:spPr>
          <a:xfrm>
            <a:off x="11171164" y="1843086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97</a:t>
            </a:r>
            <a:endParaRPr lang="id-ID" sz="13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44765B-1923-45CD-AF70-2822119AA843}"/>
              </a:ext>
            </a:extLst>
          </p:cNvPr>
          <p:cNvSpPr txBox="1"/>
          <p:nvPr/>
        </p:nvSpPr>
        <p:spPr>
          <a:xfrm>
            <a:off x="10982635" y="1420927"/>
            <a:ext cx="983219" cy="28618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1050" dirty="0"/>
              <a:t>AI Winter II</a:t>
            </a:r>
            <a:endParaRPr lang="id-ID" sz="1050" dirty="0"/>
          </a:p>
        </p:txBody>
      </p:sp>
      <p:cxnSp>
        <p:nvCxnSpPr>
          <p:cNvPr id="49" name="Straight Arrow Connector 37">
            <a:extLst>
              <a:ext uri="{FF2B5EF4-FFF2-40B4-BE49-F238E27FC236}">
                <a16:creationId xmlns:a16="http://schemas.microsoft.com/office/drawing/2014/main" id="{3D40F4AA-A1DA-4999-9EF3-1D34A34C62E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0886143" y="1989280"/>
            <a:ext cx="285021" cy="17104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708E8FD-1AB7-4214-A6C1-516203168A45}"/>
              </a:ext>
            </a:extLst>
          </p:cNvPr>
          <p:cNvSpPr txBox="1"/>
          <p:nvPr/>
        </p:nvSpPr>
        <p:spPr>
          <a:xfrm>
            <a:off x="11171164" y="2271450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99</a:t>
            </a:r>
            <a:endParaRPr lang="id-ID" sz="13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B0F70A-1CCE-49B5-8855-66C8141B67C7}"/>
              </a:ext>
            </a:extLst>
          </p:cNvPr>
          <p:cNvCxnSpPr>
            <a:cxnSpLocks/>
            <a:stCxn id="47" idx="2"/>
            <a:endCxn id="50" idx="0"/>
          </p:cNvCxnSpPr>
          <p:nvPr/>
        </p:nvCxnSpPr>
        <p:spPr>
          <a:xfrm>
            <a:off x="11474244" y="2135474"/>
            <a:ext cx="0" cy="13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2471530-0F05-4DD3-80EB-C68E4A692A42}"/>
              </a:ext>
            </a:extLst>
          </p:cNvPr>
          <p:cNvSpPr txBox="1"/>
          <p:nvPr/>
        </p:nvSpPr>
        <p:spPr>
          <a:xfrm>
            <a:off x="11171164" y="2693197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2001</a:t>
            </a:r>
            <a:endParaRPr lang="id-ID" sz="13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FB604C-1772-4338-8997-C103ACC847E3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11474244" y="2557221"/>
            <a:ext cx="0" cy="13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841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Recognition via Features and Parts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951" y="1977657"/>
            <a:ext cx="3549557" cy="4379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556" y="1997231"/>
            <a:ext cx="3515797" cy="2492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68321" y="4520005"/>
            <a:ext cx="25322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Deformable Part Model</a:t>
            </a:r>
          </a:p>
          <a:p>
            <a:pPr algn="ctr"/>
            <a:r>
              <a:rPr lang="en-US" sz="1400" dirty="0">
                <a:solidFill>
                  <a:srgbClr val="0000FF"/>
                </a:solidFill>
              </a:rPr>
              <a:t>[</a:t>
            </a:r>
            <a:r>
              <a:rPr lang="en-US" sz="1400" dirty="0" err="1">
                <a:solidFill>
                  <a:srgbClr val="0000FF"/>
                </a:solidFill>
              </a:rPr>
              <a:t>Felzenswalb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 err="1">
                <a:solidFill>
                  <a:srgbClr val="0000FF"/>
                </a:solidFill>
              </a:rPr>
              <a:t>McAllester</a:t>
            </a:r>
            <a:r>
              <a:rPr lang="en-US" sz="1400" dirty="0">
                <a:solidFill>
                  <a:srgbClr val="0000FF"/>
                </a:solidFill>
              </a:rPr>
              <a:t>, Ramanan, 2009]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3CC64-00C9-4906-BC72-9BC6248D87CD}"/>
              </a:ext>
            </a:extLst>
          </p:cNvPr>
          <p:cNvSpPr txBox="1"/>
          <p:nvPr/>
        </p:nvSpPr>
        <p:spPr>
          <a:xfrm>
            <a:off x="10279983" y="2267613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23829-A3E6-4D38-B8B7-44FFC37A6D65}"/>
              </a:ext>
            </a:extLst>
          </p:cNvPr>
          <p:cNvSpPr txBox="1"/>
          <p:nvPr/>
        </p:nvSpPr>
        <p:spPr>
          <a:xfrm>
            <a:off x="10279983" y="1841167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1959</a:t>
            </a:r>
            <a:endParaRPr lang="id-ID" sz="13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FCCCF2-2B27-4F83-9D6D-77C2B560D0B4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>
            <a:off x="10583063" y="2560001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BCE183-D411-4253-BF89-A808E88B982B}"/>
              </a:ext>
            </a:extLst>
          </p:cNvPr>
          <p:cNvSpPr txBox="1"/>
          <p:nvPr/>
        </p:nvSpPr>
        <p:spPr>
          <a:xfrm>
            <a:off x="10279983" y="2694059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196</a:t>
            </a:r>
            <a:r>
              <a:rPr lang="en-US" sz="1300" dirty="0"/>
              <a:t>6</a:t>
            </a:r>
            <a:endParaRPr lang="id-ID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68F23-C84D-410E-9DA9-1A1E3275D7DA}"/>
              </a:ext>
            </a:extLst>
          </p:cNvPr>
          <p:cNvSpPr txBox="1"/>
          <p:nvPr/>
        </p:nvSpPr>
        <p:spPr>
          <a:xfrm>
            <a:off x="10279983" y="3120504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70</a:t>
            </a:r>
            <a:endParaRPr lang="id-ID" sz="13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3F9E07-F83A-48C4-9A44-573C85C9C149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0583063" y="2986447"/>
            <a:ext cx="0" cy="13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21E772-F514-4AD0-9654-48247459AE78}"/>
              </a:ext>
            </a:extLst>
          </p:cNvPr>
          <p:cNvCxnSpPr>
            <a:cxnSpLocks/>
            <a:stCxn id="13" idx="2"/>
            <a:endCxn id="2" idx="0"/>
          </p:cNvCxnSpPr>
          <p:nvPr/>
        </p:nvCxnSpPr>
        <p:spPr>
          <a:xfrm>
            <a:off x="10583063" y="2133555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07C48FE-0A1A-435A-BF72-94A7AA1659CD}"/>
              </a:ext>
            </a:extLst>
          </p:cNvPr>
          <p:cNvSpPr txBox="1"/>
          <p:nvPr/>
        </p:nvSpPr>
        <p:spPr>
          <a:xfrm>
            <a:off x="10279983" y="1414721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CV</a:t>
            </a:r>
            <a:endParaRPr lang="id-ID" sz="13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02C187-20A2-48BC-B4A4-CEF78E18C40F}"/>
              </a:ext>
            </a:extLst>
          </p:cNvPr>
          <p:cNvCxnSpPr>
            <a:cxnSpLocks/>
            <a:stCxn id="25" idx="2"/>
            <a:endCxn id="13" idx="0"/>
          </p:cNvCxnSpPr>
          <p:nvPr/>
        </p:nvCxnSpPr>
        <p:spPr>
          <a:xfrm>
            <a:off x="10583063" y="1707109"/>
            <a:ext cx="0" cy="1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639D7EB-FC63-400C-BF54-40B603DD6903}"/>
              </a:ext>
            </a:extLst>
          </p:cNvPr>
          <p:cNvSpPr txBox="1"/>
          <p:nvPr/>
        </p:nvSpPr>
        <p:spPr>
          <a:xfrm>
            <a:off x="10279983" y="3553526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86</a:t>
            </a:r>
            <a:endParaRPr lang="id-ID" sz="13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273D3D-0961-464E-B73A-FB112381B62E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10583063" y="3412892"/>
            <a:ext cx="0" cy="14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C65C09-B422-4A8D-91AF-4B652E48117B}"/>
              </a:ext>
            </a:extLst>
          </p:cNvPr>
          <p:cNvSpPr txBox="1"/>
          <p:nvPr/>
        </p:nvSpPr>
        <p:spPr>
          <a:xfrm>
            <a:off x="11171164" y="1843086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97</a:t>
            </a:r>
            <a:endParaRPr lang="id-ID" sz="13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E057EB-7B0D-4355-A7F6-06523F78D71E}"/>
              </a:ext>
            </a:extLst>
          </p:cNvPr>
          <p:cNvSpPr txBox="1"/>
          <p:nvPr/>
        </p:nvSpPr>
        <p:spPr>
          <a:xfrm>
            <a:off x="10982635" y="1420927"/>
            <a:ext cx="983219" cy="28618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1050" dirty="0"/>
              <a:t>AI Winter II</a:t>
            </a:r>
            <a:endParaRPr lang="id-ID" sz="1050" dirty="0"/>
          </a:p>
        </p:txBody>
      </p:sp>
      <p:cxnSp>
        <p:nvCxnSpPr>
          <p:cNvPr id="37" name="Straight Arrow Connector 37">
            <a:extLst>
              <a:ext uri="{FF2B5EF4-FFF2-40B4-BE49-F238E27FC236}">
                <a16:creationId xmlns:a16="http://schemas.microsoft.com/office/drawing/2014/main" id="{70A9B8DB-4B62-4232-AFF0-ECEC3A56F444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10886143" y="1989280"/>
            <a:ext cx="285021" cy="17104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ED66DB-6A18-4489-A574-335C95B45408}"/>
              </a:ext>
            </a:extLst>
          </p:cNvPr>
          <p:cNvSpPr txBox="1"/>
          <p:nvPr/>
        </p:nvSpPr>
        <p:spPr>
          <a:xfrm>
            <a:off x="11171164" y="2271450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300" dirty="0"/>
              <a:t>19</a:t>
            </a:r>
            <a:r>
              <a:rPr lang="en-US" sz="1300" dirty="0"/>
              <a:t>99</a:t>
            </a:r>
            <a:endParaRPr lang="id-ID" sz="13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24D6D0-18B5-4137-AD4C-5DFD85BB4BBE}"/>
              </a:ext>
            </a:extLst>
          </p:cNvPr>
          <p:cNvCxnSpPr>
            <a:cxnSpLocks/>
            <a:stCxn id="33" idx="2"/>
            <a:endCxn id="39" idx="0"/>
          </p:cNvCxnSpPr>
          <p:nvPr/>
        </p:nvCxnSpPr>
        <p:spPr>
          <a:xfrm>
            <a:off x="11474244" y="2135474"/>
            <a:ext cx="0" cy="13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D687908-122C-4062-8DEE-2FBA2522C6E8}"/>
              </a:ext>
            </a:extLst>
          </p:cNvPr>
          <p:cNvSpPr txBox="1"/>
          <p:nvPr/>
        </p:nvSpPr>
        <p:spPr>
          <a:xfrm>
            <a:off x="11171164" y="2693197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2001</a:t>
            </a:r>
            <a:endParaRPr lang="id-ID" sz="13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18F92B-35AA-4E81-B21A-E23C8FBBE058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1474244" y="2557221"/>
            <a:ext cx="0" cy="13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37A07C-B834-4AC7-866B-45AABDE3B3C6}"/>
              </a:ext>
            </a:extLst>
          </p:cNvPr>
          <p:cNvSpPr txBox="1"/>
          <p:nvPr/>
        </p:nvSpPr>
        <p:spPr>
          <a:xfrm>
            <a:off x="11168132" y="3120504"/>
            <a:ext cx="606160" cy="29238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2005</a:t>
            </a:r>
            <a:endParaRPr lang="id-ID" sz="13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CCFA92D-64B6-4A3B-BD92-B5EB24948269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1471212" y="2984528"/>
            <a:ext cx="0" cy="13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F02A8EB-953C-49EB-AD24-36F5064523BF}"/>
              </a:ext>
            </a:extLst>
          </p:cNvPr>
          <p:cNvSpPr/>
          <p:nvPr/>
        </p:nvSpPr>
        <p:spPr>
          <a:xfrm>
            <a:off x="1510980" y="4520005"/>
            <a:ext cx="21907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Histogram of Oriented Gradients (HOG)</a:t>
            </a:r>
          </a:p>
          <a:p>
            <a:pPr algn="ctr"/>
            <a:r>
              <a:rPr lang="en-US" sz="1400" dirty="0">
                <a:solidFill>
                  <a:srgbClr val="0000FF"/>
                </a:solidFill>
              </a:rPr>
              <a:t>[</a:t>
            </a:r>
            <a:r>
              <a:rPr lang="en-US" sz="1400" dirty="0" err="1">
                <a:solidFill>
                  <a:srgbClr val="0000FF"/>
                </a:solidFill>
              </a:rPr>
              <a:t>Dalal</a:t>
            </a:r>
            <a:r>
              <a:rPr lang="en-US" sz="1400" dirty="0">
                <a:solidFill>
                  <a:srgbClr val="0000FF"/>
                </a:solidFill>
              </a:rPr>
              <a:t> &amp; </a:t>
            </a:r>
            <a:r>
              <a:rPr lang="en-US" sz="1400" dirty="0" err="1">
                <a:solidFill>
                  <a:srgbClr val="0000FF"/>
                </a:solidFill>
              </a:rPr>
              <a:t>Triggs</a:t>
            </a:r>
            <a:r>
              <a:rPr lang="en-US" sz="1400" dirty="0">
                <a:solidFill>
                  <a:srgbClr val="0000FF"/>
                </a:solidFill>
              </a:rPr>
              <a:t>, 2005]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D27EA9-905D-4FE8-9585-C4F47EE30AE3}"/>
              </a:ext>
            </a:extLst>
          </p:cNvPr>
          <p:cNvSpPr txBox="1"/>
          <p:nvPr/>
        </p:nvSpPr>
        <p:spPr>
          <a:xfrm>
            <a:off x="10897908" y="3847768"/>
            <a:ext cx="1146608" cy="471553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1050" dirty="0"/>
              <a:t>Popularity of AI/ML in CV</a:t>
            </a:r>
            <a:endParaRPr lang="id-ID" sz="1050" dirty="0"/>
          </a:p>
        </p:txBody>
      </p:sp>
    </p:spTree>
    <p:extLst>
      <p:ext uri="{BB962C8B-B14F-4D97-AF65-F5344CB8AC3E}">
        <p14:creationId xmlns:p14="http://schemas.microsoft.com/office/powerpoint/2010/main" val="494458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International Challenge in </a:t>
            </a:r>
            <a:br>
              <a:rPr lang="en-US" dirty="0"/>
            </a:br>
            <a:r>
              <a:rPr lang="en-US" dirty="0"/>
              <a:t>Computer Vision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2917941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Visual Object Challenge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19" y="4370629"/>
            <a:ext cx="3737195" cy="13133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05023" y="4401199"/>
            <a:ext cx="2836033" cy="1282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2012 Dataset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~11500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20 object categories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97C1F0-3721-4527-89ED-9BF69F80E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50882" y="2398369"/>
            <a:ext cx="11492974" cy="1773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40A97E-0867-48ED-B05C-203B6E2EB510}"/>
              </a:ext>
            </a:extLst>
          </p:cNvPr>
          <p:cNvSpPr/>
          <p:nvPr/>
        </p:nvSpPr>
        <p:spPr>
          <a:xfrm>
            <a:off x="486834" y="1972273"/>
            <a:ext cx="3245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[Everingham et al. 2006-2012]</a:t>
            </a:r>
          </a:p>
        </p:txBody>
      </p:sp>
    </p:spTree>
    <p:extLst>
      <p:ext uri="{BB962C8B-B14F-4D97-AF65-F5344CB8AC3E}">
        <p14:creationId xmlns:p14="http://schemas.microsoft.com/office/powerpoint/2010/main" val="113845861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0468" y="1571697"/>
            <a:ext cx="6464268" cy="46807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 Visual Object Challenge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A3F30B-6814-48AB-B5B6-61F9353CE9F4}"/>
              </a:ext>
            </a:extLst>
          </p:cNvPr>
          <p:cNvSpPr/>
          <p:nvPr/>
        </p:nvSpPr>
        <p:spPr>
          <a:xfrm>
            <a:off x="486834" y="1972273"/>
            <a:ext cx="3245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[Everingham et al. 2006-2012]</a:t>
            </a:r>
          </a:p>
        </p:txBody>
      </p:sp>
    </p:spTree>
    <p:extLst>
      <p:ext uri="{BB962C8B-B14F-4D97-AF65-F5344CB8AC3E}">
        <p14:creationId xmlns:p14="http://schemas.microsoft.com/office/powerpoint/2010/main" val="181870347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F37839-65F2-459C-A90A-21AF86AA4A69}"/>
              </a:ext>
            </a:extLst>
          </p:cNvPr>
          <p:cNvSpPr/>
          <p:nvPr/>
        </p:nvSpPr>
        <p:spPr>
          <a:xfrm>
            <a:off x="3032759" y="2154356"/>
            <a:ext cx="6035042" cy="39397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B3A85-2F12-4868-92E5-E74160040BCF}"/>
              </a:ext>
            </a:extLst>
          </p:cNvPr>
          <p:cNvSpPr/>
          <p:nvPr/>
        </p:nvSpPr>
        <p:spPr>
          <a:xfrm>
            <a:off x="8600053" y="3813860"/>
            <a:ext cx="1333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Computer Science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D32188-7FF5-46EB-AF24-B2ECB673B1EC}"/>
              </a:ext>
            </a:extLst>
          </p:cNvPr>
          <p:cNvSpPr/>
          <p:nvPr/>
        </p:nvSpPr>
        <p:spPr>
          <a:xfrm>
            <a:off x="6733152" y="5712509"/>
            <a:ext cx="1636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Mathematics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62E26-9DB8-40CF-BC9A-68A04198837D}"/>
              </a:ext>
            </a:extLst>
          </p:cNvPr>
          <p:cNvSpPr/>
          <p:nvPr/>
        </p:nvSpPr>
        <p:spPr>
          <a:xfrm>
            <a:off x="2272683" y="4944159"/>
            <a:ext cx="1636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Engineering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487B8-7938-43C2-B1FF-49A99CE048E6}"/>
              </a:ext>
            </a:extLst>
          </p:cNvPr>
          <p:cNvSpPr/>
          <p:nvPr/>
        </p:nvSpPr>
        <p:spPr>
          <a:xfrm>
            <a:off x="2826668" y="3181002"/>
            <a:ext cx="1150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Physics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7270D6-FBA2-44E5-AE8B-F8182857DEF0}"/>
              </a:ext>
            </a:extLst>
          </p:cNvPr>
          <p:cNvSpPr/>
          <p:nvPr/>
        </p:nvSpPr>
        <p:spPr>
          <a:xfrm>
            <a:off x="4403552" y="2127698"/>
            <a:ext cx="1150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Biology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B4D969-9BA1-46B1-920E-3B6C82F2C5E9}"/>
              </a:ext>
            </a:extLst>
          </p:cNvPr>
          <p:cNvSpPr/>
          <p:nvPr/>
        </p:nvSpPr>
        <p:spPr>
          <a:xfrm>
            <a:off x="8113208" y="2567516"/>
            <a:ext cx="1579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Psychology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35755D-952C-4A5D-89D6-C036418C3881}"/>
              </a:ext>
            </a:extLst>
          </p:cNvPr>
          <p:cNvGrpSpPr/>
          <p:nvPr/>
        </p:nvGrpSpPr>
        <p:grpSpPr>
          <a:xfrm>
            <a:off x="5236642" y="3490639"/>
            <a:ext cx="1614476" cy="1334867"/>
            <a:chOff x="3355980" y="1345516"/>
            <a:chExt cx="1614476" cy="1334867"/>
          </a:xfrm>
          <a:scene3d>
            <a:camera prst="orthographicFront"/>
            <a:lightRig rig="flat" dir="t"/>
          </a:scene3d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70E457-2579-4D7F-9D15-44BF0878A2EA}"/>
                </a:ext>
              </a:extLst>
            </p:cNvPr>
            <p:cNvSpPr/>
            <p:nvPr/>
          </p:nvSpPr>
          <p:spPr>
            <a:xfrm>
              <a:off x="3355980" y="1345516"/>
              <a:ext cx="1614476" cy="1334867"/>
            </a:xfrm>
            <a:prstGeom prst="ellipse">
              <a:avLst/>
            </a:prstGeom>
            <a:sp3d prstMaterial="dkEdge">
              <a:bevelT w="82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2F3B27AD-2A0B-4D2F-84F2-AFF7BAE3D66D}"/>
                </a:ext>
              </a:extLst>
            </p:cNvPr>
            <p:cNvSpPr txBox="1"/>
            <p:nvPr/>
          </p:nvSpPr>
          <p:spPr>
            <a:xfrm>
              <a:off x="3592415" y="1541003"/>
              <a:ext cx="1141606" cy="94389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algn="ctr" defTabSz="755650">
                <a:lnSpc>
                  <a:spcPct val="90000"/>
                </a:lnSpc>
                <a:spcAft>
                  <a:spcPct val="35000"/>
                </a:spcAft>
              </a:pPr>
              <a:r>
                <a:rPr lang="id-ID" sz="1700" dirty="0"/>
                <a:t>Computer Vision</a:t>
              </a:r>
              <a:endParaRPr lang="en-US" sz="1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E3DEC0-FE8C-4A01-AE3C-4A93C9703A79}"/>
              </a:ext>
            </a:extLst>
          </p:cNvPr>
          <p:cNvGrpSpPr/>
          <p:nvPr/>
        </p:nvGrpSpPr>
        <p:grpSpPr>
          <a:xfrm>
            <a:off x="5296378" y="2415063"/>
            <a:ext cx="1495004" cy="577472"/>
            <a:chOff x="3415716" y="269941"/>
            <a:chExt cx="1495004" cy="577472"/>
          </a:xfrm>
          <a:scene3d>
            <a:camera prst="orthographicFront"/>
            <a:lightRig rig="flat" dir="t"/>
          </a:scene3d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67B0A60-0F9F-48FF-80C4-36586C0AAB94}"/>
                </a:ext>
              </a:extLst>
            </p:cNvPr>
            <p:cNvSpPr/>
            <p:nvPr/>
          </p:nvSpPr>
          <p:spPr>
            <a:xfrm>
              <a:off x="3415716" y="269941"/>
              <a:ext cx="1495004" cy="57747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25" name="Oval 6">
              <a:extLst>
                <a:ext uri="{FF2B5EF4-FFF2-40B4-BE49-F238E27FC236}">
                  <a16:creationId xmlns:a16="http://schemas.microsoft.com/office/drawing/2014/main" id="{ACD408E7-A023-4FDB-8D3F-B80F1FBDA8FD}"/>
                </a:ext>
              </a:extLst>
            </p:cNvPr>
            <p:cNvSpPr txBox="1"/>
            <p:nvPr/>
          </p:nvSpPr>
          <p:spPr>
            <a:xfrm>
              <a:off x="3634654" y="354510"/>
              <a:ext cx="1057128" cy="40833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dirty="0"/>
                <a:t>Neuroscience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9C9EE0-980C-4B25-BC78-25FCC6706E3F}"/>
              </a:ext>
            </a:extLst>
          </p:cNvPr>
          <p:cNvGrpSpPr/>
          <p:nvPr/>
        </p:nvGrpSpPr>
        <p:grpSpPr>
          <a:xfrm>
            <a:off x="6595702" y="2829988"/>
            <a:ext cx="1495004" cy="577472"/>
            <a:chOff x="4715040" y="684866"/>
            <a:chExt cx="1495004" cy="577472"/>
          </a:xfrm>
          <a:scene3d>
            <a:camera prst="orthographicFront"/>
            <a:lightRig rig="flat" dir="t"/>
          </a:scene3d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CE8CB0-2709-4776-BE47-01305B5F7356}"/>
                </a:ext>
              </a:extLst>
            </p:cNvPr>
            <p:cNvSpPr/>
            <p:nvPr/>
          </p:nvSpPr>
          <p:spPr>
            <a:xfrm>
              <a:off x="4715040" y="684866"/>
              <a:ext cx="1495004" cy="57747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28" name="Oval 8">
              <a:extLst>
                <a:ext uri="{FF2B5EF4-FFF2-40B4-BE49-F238E27FC236}">
                  <a16:creationId xmlns:a16="http://schemas.microsoft.com/office/drawing/2014/main" id="{CFC7CEB6-1AAC-408E-AF11-5567774B1D72}"/>
                </a:ext>
              </a:extLst>
            </p:cNvPr>
            <p:cNvSpPr txBox="1"/>
            <p:nvPr/>
          </p:nvSpPr>
          <p:spPr>
            <a:xfrm>
              <a:off x="4933978" y="769435"/>
              <a:ext cx="1057128" cy="40833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dirty="0"/>
                <a:t>Cognitive</a:t>
              </a:r>
              <a:r>
                <a:rPr lang="id-ID" sz="1100" dirty="0"/>
                <a:t> Sciences</a:t>
              </a:r>
              <a:endParaRPr lang="en-US" sz="11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85471D-6465-4C1C-97CA-9F7D00EE00DF}"/>
              </a:ext>
            </a:extLst>
          </p:cNvPr>
          <p:cNvGrpSpPr/>
          <p:nvPr/>
        </p:nvGrpSpPr>
        <p:grpSpPr>
          <a:xfrm>
            <a:off x="7093480" y="3519013"/>
            <a:ext cx="1495004" cy="577472"/>
            <a:chOff x="5212818" y="1373891"/>
            <a:chExt cx="1495004" cy="577472"/>
          </a:xfrm>
          <a:scene3d>
            <a:camera prst="orthographicFront"/>
            <a:lightRig rig="flat" dir="t"/>
          </a:scene3d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A6E693-8625-4C56-AF59-C9D47E2D171B}"/>
                </a:ext>
              </a:extLst>
            </p:cNvPr>
            <p:cNvSpPr/>
            <p:nvPr/>
          </p:nvSpPr>
          <p:spPr>
            <a:xfrm>
              <a:off x="5212818" y="1373891"/>
              <a:ext cx="1495004" cy="57747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31" name="Oval 10">
              <a:extLst>
                <a:ext uri="{FF2B5EF4-FFF2-40B4-BE49-F238E27FC236}">
                  <a16:creationId xmlns:a16="http://schemas.microsoft.com/office/drawing/2014/main" id="{226A62ED-120F-4F43-B6A5-171F9F91F6AB}"/>
                </a:ext>
              </a:extLst>
            </p:cNvPr>
            <p:cNvSpPr txBox="1"/>
            <p:nvPr/>
          </p:nvSpPr>
          <p:spPr>
            <a:xfrm>
              <a:off x="5431756" y="1458460"/>
              <a:ext cx="1057128" cy="40833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dirty="0"/>
                <a:t>graphics, algorithms,</a:t>
              </a:r>
              <a:r>
                <a:rPr lang="id-ID" sz="1100" dirty="0"/>
                <a:t> </a:t>
              </a:r>
              <a:r>
                <a:rPr lang="en-US" sz="1100" dirty="0"/>
                <a:t>theory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B487643-AACE-4C7F-9011-592A408A7F5E}"/>
              </a:ext>
            </a:extLst>
          </p:cNvPr>
          <p:cNvGrpSpPr/>
          <p:nvPr/>
        </p:nvGrpSpPr>
        <p:grpSpPr>
          <a:xfrm>
            <a:off x="7093480" y="4219658"/>
            <a:ext cx="1495004" cy="577472"/>
            <a:chOff x="5212818" y="2074536"/>
            <a:chExt cx="1495004" cy="577472"/>
          </a:xfrm>
          <a:scene3d>
            <a:camera prst="orthographicFront"/>
            <a:lightRig rig="flat" dir="t"/>
          </a:scene3d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68CE2E0-4504-4D31-9B21-6905C5C4C171}"/>
                </a:ext>
              </a:extLst>
            </p:cNvPr>
            <p:cNvSpPr/>
            <p:nvPr/>
          </p:nvSpPr>
          <p:spPr>
            <a:xfrm>
              <a:off x="5212818" y="2074536"/>
              <a:ext cx="1495004" cy="57747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34" name="Oval 12">
              <a:extLst>
                <a:ext uri="{FF2B5EF4-FFF2-40B4-BE49-F238E27FC236}">
                  <a16:creationId xmlns:a16="http://schemas.microsoft.com/office/drawing/2014/main" id="{72ED68EF-74C4-4BC8-B66C-83FF3803CE6B}"/>
                </a:ext>
              </a:extLst>
            </p:cNvPr>
            <p:cNvSpPr txBox="1"/>
            <p:nvPr/>
          </p:nvSpPr>
          <p:spPr>
            <a:xfrm>
              <a:off x="5431756" y="2159105"/>
              <a:ext cx="1057128" cy="40833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dirty="0"/>
                <a:t>systems,</a:t>
              </a:r>
              <a:r>
                <a:rPr lang="id-ID" sz="1100" dirty="0"/>
                <a:t> </a:t>
              </a:r>
              <a:r>
                <a:rPr lang="en-US" sz="1100" dirty="0"/>
                <a:t>architecture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BCA8E0-C68C-4ABA-8146-1231264E844F}"/>
              </a:ext>
            </a:extLst>
          </p:cNvPr>
          <p:cNvGrpSpPr/>
          <p:nvPr/>
        </p:nvGrpSpPr>
        <p:grpSpPr>
          <a:xfrm>
            <a:off x="6608397" y="4908683"/>
            <a:ext cx="1495004" cy="577472"/>
            <a:chOff x="4727735" y="2763561"/>
            <a:chExt cx="1495004" cy="577472"/>
          </a:xfrm>
          <a:scene3d>
            <a:camera prst="orthographicFront"/>
            <a:lightRig rig="flat" dir="t"/>
          </a:scene3d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67404B-8DC5-4419-B38E-43B28EF1C889}"/>
                </a:ext>
              </a:extLst>
            </p:cNvPr>
            <p:cNvSpPr/>
            <p:nvPr/>
          </p:nvSpPr>
          <p:spPr>
            <a:xfrm>
              <a:off x="4727735" y="2763561"/>
              <a:ext cx="1495004" cy="57747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37" name="Oval 14">
              <a:extLst>
                <a:ext uri="{FF2B5EF4-FFF2-40B4-BE49-F238E27FC236}">
                  <a16:creationId xmlns:a16="http://schemas.microsoft.com/office/drawing/2014/main" id="{F63E6A5F-8325-4338-B06D-BA5AF07E1F3D}"/>
                </a:ext>
              </a:extLst>
            </p:cNvPr>
            <p:cNvSpPr txBox="1"/>
            <p:nvPr/>
          </p:nvSpPr>
          <p:spPr>
            <a:xfrm>
              <a:off x="4946673" y="2848130"/>
              <a:ext cx="1057128" cy="40833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dirty="0"/>
                <a:t>Information </a:t>
              </a:r>
              <a:r>
                <a:rPr lang="id-ID" sz="1100" dirty="0"/>
                <a:t>Retrieval</a:t>
              </a:r>
              <a:endParaRPr lang="en-US" sz="11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BCE802-D5AD-41AE-9B0B-7D7984D8B031}"/>
              </a:ext>
            </a:extLst>
          </p:cNvPr>
          <p:cNvGrpSpPr/>
          <p:nvPr/>
        </p:nvGrpSpPr>
        <p:grpSpPr>
          <a:xfrm>
            <a:off x="5296378" y="5323607"/>
            <a:ext cx="1495004" cy="577472"/>
            <a:chOff x="3415716" y="3178485"/>
            <a:chExt cx="1495004" cy="577472"/>
          </a:xfrm>
          <a:scene3d>
            <a:camera prst="orthographicFront"/>
            <a:lightRig rig="flat" dir="t"/>
          </a:scene3d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00CD154-075C-4C0B-A5DF-EC94A9A113A4}"/>
                </a:ext>
              </a:extLst>
            </p:cNvPr>
            <p:cNvSpPr/>
            <p:nvPr/>
          </p:nvSpPr>
          <p:spPr>
            <a:xfrm>
              <a:off x="3415716" y="3178485"/>
              <a:ext cx="1495004" cy="57747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40" name="Oval 16">
              <a:extLst>
                <a:ext uri="{FF2B5EF4-FFF2-40B4-BE49-F238E27FC236}">
                  <a16:creationId xmlns:a16="http://schemas.microsoft.com/office/drawing/2014/main" id="{90E720F9-1F9F-46D5-8708-D703DB620D99}"/>
                </a:ext>
              </a:extLst>
            </p:cNvPr>
            <p:cNvSpPr txBox="1"/>
            <p:nvPr/>
          </p:nvSpPr>
          <p:spPr>
            <a:xfrm>
              <a:off x="3634654" y="3263054"/>
              <a:ext cx="1057128" cy="40833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dirty="0"/>
                <a:t>Machine </a:t>
              </a:r>
              <a:r>
                <a:rPr lang="id-ID" sz="1100" dirty="0"/>
                <a:t>L</a:t>
              </a:r>
              <a:r>
                <a:rPr lang="en-US" sz="1100" dirty="0"/>
                <a:t>earning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5A3CF6-711D-4DE4-BE7C-D3CC174703C1}"/>
              </a:ext>
            </a:extLst>
          </p:cNvPr>
          <p:cNvGrpSpPr/>
          <p:nvPr/>
        </p:nvGrpSpPr>
        <p:grpSpPr>
          <a:xfrm>
            <a:off x="3986880" y="4921403"/>
            <a:ext cx="1495004" cy="577472"/>
            <a:chOff x="2106218" y="2776281"/>
            <a:chExt cx="1495004" cy="577472"/>
          </a:xfrm>
          <a:scene3d>
            <a:camera prst="orthographicFront"/>
            <a:lightRig rig="flat" dir="t"/>
          </a:scene3d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4CB6741-ADFD-453D-AF33-749776385A0F}"/>
                </a:ext>
              </a:extLst>
            </p:cNvPr>
            <p:cNvSpPr/>
            <p:nvPr/>
          </p:nvSpPr>
          <p:spPr>
            <a:xfrm>
              <a:off x="2106218" y="2776281"/>
              <a:ext cx="1495004" cy="57747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43" name="Oval 18">
              <a:extLst>
                <a:ext uri="{FF2B5EF4-FFF2-40B4-BE49-F238E27FC236}">
                  <a16:creationId xmlns:a16="http://schemas.microsoft.com/office/drawing/2014/main" id="{FFEC508D-315B-4797-8A0A-ABEBF09CCC81}"/>
                </a:ext>
              </a:extLst>
            </p:cNvPr>
            <p:cNvSpPr txBox="1"/>
            <p:nvPr/>
          </p:nvSpPr>
          <p:spPr>
            <a:xfrm>
              <a:off x="2325156" y="2860850"/>
              <a:ext cx="1057128" cy="40833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dirty="0"/>
                <a:t>Robotics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18B4DB-73D0-4CA5-8B4B-909F4F396568}"/>
              </a:ext>
            </a:extLst>
          </p:cNvPr>
          <p:cNvGrpSpPr/>
          <p:nvPr/>
        </p:nvGrpSpPr>
        <p:grpSpPr>
          <a:xfrm>
            <a:off x="3484043" y="4219709"/>
            <a:ext cx="1495004" cy="577472"/>
            <a:chOff x="1603381" y="2074587"/>
            <a:chExt cx="1495004" cy="577472"/>
          </a:xfrm>
          <a:scene3d>
            <a:camera prst="orthographicFront"/>
            <a:lightRig rig="flat" dir="t"/>
          </a:scene3d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612D08-ACFB-40BE-B9E3-07CA5B87CE1C}"/>
                </a:ext>
              </a:extLst>
            </p:cNvPr>
            <p:cNvSpPr/>
            <p:nvPr/>
          </p:nvSpPr>
          <p:spPr>
            <a:xfrm>
              <a:off x="1603381" y="2074587"/>
              <a:ext cx="1495004" cy="57747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46" name="Oval 20">
              <a:extLst>
                <a:ext uri="{FF2B5EF4-FFF2-40B4-BE49-F238E27FC236}">
                  <a16:creationId xmlns:a16="http://schemas.microsoft.com/office/drawing/2014/main" id="{617FC2EC-8E31-426C-B4C2-FB92ED05CFA6}"/>
                </a:ext>
              </a:extLst>
            </p:cNvPr>
            <p:cNvSpPr txBox="1"/>
            <p:nvPr/>
          </p:nvSpPr>
          <p:spPr>
            <a:xfrm>
              <a:off x="1822319" y="2159156"/>
              <a:ext cx="1057128" cy="40833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dirty="0"/>
                <a:t>Natural Language Processing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F2F74D-6D94-4E5A-90E4-92B5C8EFA7AF}"/>
              </a:ext>
            </a:extLst>
          </p:cNvPr>
          <p:cNvGrpSpPr/>
          <p:nvPr/>
        </p:nvGrpSpPr>
        <p:grpSpPr>
          <a:xfrm>
            <a:off x="3484043" y="3518962"/>
            <a:ext cx="1495004" cy="577472"/>
            <a:chOff x="1603381" y="1373840"/>
            <a:chExt cx="1495004" cy="577472"/>
          </a:xfrm>
          <a:scene3d>
            <a:camera prst="orthographicFront"/>
            <a:lightRig rig="flat" dir="t"/>
          </a:scene3d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E274F78-B16D-4A89-8D86-191F5211E1BE}"/>
                </a:ext>
              </a:extLst>
            </p:cNvPr>
            <p:cNvSpPr/>
            <p:nvPr/>
          </p:nvSpPr>
          <p:spPr>
            <a:xfrm>
              <a:off x="1603381" y="1373840"/>
              <a:ext cx="1495004" cy="57747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49" name="Oval 22">
              <a:extLst>
                <a:ext uri="{FF2B5EF4-FFF2-40B4-BE49-F238E27FC236}">
                  <a16:creationId xmlns:a16="http://schemas.microsoft.com/office/drawing/2014/main" id="{CDF05AE1-962F-4A7A-B700-AABF1CA26F34}"/>
                </a:ext>
              </a:extLst>
            </p:cNvPr>
            <p:cNvSpPr txBox="1"/>
            <p:nvPr/>
          </p:nvSpPr>
          <p:spPr>
            <a:xfrm>
              <a:off x="1822319" y="1458409"/>
              <a:ext cx="1057128" cy="40833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dirty="0"/>
                <a:t>Speech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B40D51-0F9C-49E5-A134-FE4E15452979}"/>
              </a:ext>
            </a:extLst>
          </p:cNvPr>
          <p:cNvGrpSpPr/>
          <p:nvPr/>
        </p:nvGrpSpPr>
        <p:grpSpPr>
          <a:xfrm>
            <a:off x="3986880" y="2804589"/>
            <a:ext cx="1495004" cy="577472"/>
            <a:chOff x="2106218" y="659467"/>
            <a:chExt cx="1495004" cy="577472"/>
          </a:xfrm>
          <a:scene3d>
            <a:camera prst="orthographicFront"/>
            <a:lightRig rig="flat" dir="t"/>
          </a:scene3d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99B47D3-737E-4EAE-8F2B-54E3D44C7769}"/>
                </a:ext>
              </a:extLst>
            </p:cNvPr>
            <p:cNvSpPr/>
            <p:nvPr/>
          </p:nvSpPr>
          <p:spPr>
            <a:xfrm>
              <a:off x="2106218" y="659467"/>
              <a:ext cx="1495004" cy="577472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52" name="Oval 24">
              <a:extLst>
                <a:ext uri="{FF2B5EF4-FFF2-40B4-BE49-F238E27FC236}">
                  <a16:creationId xmlns:a16="http://schemas.microsoft.com/office/drawing/2014/main" id="{40D3BC22-A6AC-4E5F-B711-16CD2F884340}"/>
                </a:ext>
              </a:extLst>
            </p:cNvPr>
            <p:cNvSpPr txBox="1"/>
            <p:nvPr/>
          </p:nvSpPr>
          <p:spPr>
            <a:xfrm>
              <a:off x="2325156" y="744036"/>
              <a:ext cx="1057128" cy="40833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id-ID" sz="1100" dirty="0"/>
                <a:t>Optics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2388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75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Content Placeholder 10" descr="A close up of a building&#10;&#10;Description automatically generated">
            <a:extLst>
              <a:ext uri="{FF2B5EF4-FFF2-40B4-BE49-F238E27FC236}">
                <a16:creationId xmlns:a16="http://schemas.microsoft.com/office/drawing/2014/main" id="{D1E7C946-BB0C-4A09-8B63-B4D7010DE43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524125" y="2593975"/>
            <a:ext cx="7143750" cy="28575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B8A001B-3A2C-40EB-AC20-B2F4D1A3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Large Scale Visual Recognition Challenge </a:t>
            </a:r>
          </a:p>
        </p:txBody>
      </p:sp>
    </p:spTree>
    <p:extLst>
      <p:ext uri="{BB962C8B-B14F-4D97-AF65-F5344CB8AC3E}">
        <p14:creationId xmlns:p14="http://schemas.microsoft.com/office/powerpoint/2010/main" val="1617664720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IMAGENET </a:t>
            </a:r>
            <a:br>
              <a:rPr lang="en-US" dirty="0"/>
            </a:br>
            <a:r>
              <a:rPr lang="en-US" dirty="0"/>
              <a:t>Large Scale Visual Recognition Challenge</a:t>
            </a:r>
          </a:p>
          <a:p>
            <a:r>
              <a:rPr lang="en-US" dirty="0">
                <a:solidFill>
                  <a:srgbClr val="0000FF"/>
                </a:solidFill>
              </a:rPr>
              <a:t>1,431,167</a:t>
            </a:r>
            <a:r>
              <a:rPr lang="en-US" dirty="0"/>
              <a:t> images </a:t>
            </a:r>
            <a:r>
              <a:rPr lang="en-US" sz="1800" dirty="0"/>
              <a:t>(from 14,197,122 images)</a:t>
            </a:r>
          </a:p>
          <a:p>
            <a:r>
              <a:rPr lang="en-US" dirty="0">
                <a:solidFill>
                  <a:srgbClr val="0000FF"/>
                </a:solidFill>
              </a:rPr>
              <a:t>1000</a:t>
            </a:r>
            <a:r>
              <a:rPr lang="en-US" dirty="0"/>
              <a:t> classes </a:t>
            </a:r>
            <a:r>
              <a:rPr lang="en-US" sz="1800" dirty="0"/>
              <a:t>(from 21841 </a:t>
            </a:r>
            <a:r>
              <a:rPr lang="en-US" sz="1800" dirty="0" err="1"/>
              <a:t>synsets</a:t>
            </a:r>
            <a:r>
              <a:rPr lang="en-US" sz="1800" dirty="0"/>
              <a:t> indexed)</a:t>
            </a:r>
            <a:endParaRPr lang="en-US" dirty="0"/>
          </a:p>
          <a:p>
            <a:pPr lvl="1"/>
            <a:r>
              <a:rPr lang="en-US" dirty="0"/>
              <a:t>Top-5 Classification criteria</a:t>
            </a:r>
          </a:p>
          <a:p>
            <a:r>
              <a:rPr lang="en-US" dirty="0"/>
              <a:t>Full train dataset: </a:t>
            </a:r>
            <a:r>
              <a:rPr lang="en-US" dirty="0">
                <a:solidFill>
                  <a:srgbClr val="FF0000"/>
                </a:solidFill>
              </a:rPr>
              <a:t>1.3TB</a:t>
            </a:r>
          </a:p>
          <a:p>
            <a:pPr lvl="1"/>
            <a:r>
              <a:rPr lang="en-US" dirty="0"/>
              <a:t>Mini dataset 64x64: 12.7GB train, 509MB </a:t>
            </a:r>
            <a:r>
              <a:rPr lang="en-US" dirty="0" err="1"/>
              <a:t>val</a:t>
            </a:r>
            <a:endParaRPr lang="en-US" dirty="0"/>
          </a:p>
          <a:p>
            <a:pPr lvl="1"/>
            <a:r>
              <a:rPr lang="en-US" dirty="0"/>
              <a:t>Mini dataset 32x32: 3.4GB train, 134MB </a:t>
            </a:r>
            <a:r>
              <a:rPr lang="en-US" dirty="0" err="1"/>
              <a:t>val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Challenge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6" descr="http://www.image-net.org/challenges/LSVRC/2014/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4817" y="1497693"/>
            <a:ext cx="3474780" cy="47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82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Challenge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3078" name="Picture 6" descr="http://www.image-net.org/challenges/LSVRC/2014/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4817" y="1497693"/>
            <a:ext cx="21431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2813084685"/>
              </p:ext>
            </p:extLst>
          </p:nvPr>
        </p:nvGraphicFramePr>
        <p:xfrm>
          <a:off x="1982160" y="2138932"/>
          <a:ext cx="7970520" cy="344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 rot="16200000">
            <a:off x="994504" y="3341534"/>
            <a:ext cx="16273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Classification error</a:t>
            </a:r>
          </a:p>
        </p:txBody>
      </p:sp>
      <p:sp>
        <p:nvSpPr>
          <p:cNvPr id="21" name="Callout: Bent Line with No Border 20"/>
          <p:cNvSpPr/>
          <p:nvPr/>
        </p:nvSpPr>
        <p:spPr>
          <a:xfrm>
            <a:off x="4790217" y="2803509"/>
            <a:ext cx="578228" cy="380309"/>
          </a:xfrm>
          <a:prstGeom prst="callout2">
            <a:avLst>
              <a:gd name="adj1" fmla="val 80505"/>
              <a:gd name="adj2" fmla="val 88542"/>
              <a:gd name="adj3" fmla="val 80504"/>
              <a:gd name="adj4" fmla="val 521"/>
              <a:gd name="adj5" fmla="val 134137"/>
              <a:gd name="adj6" fmla="val -1749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CNN</a:t>
            </a:r>
          </a:p>
        </p:txBody>
      </p:sp>
      <p:sp>
        <p:nvSpPr>
          <p:cNvPr id="8" name="Rectangle 7"/>
          <p:cNvSpPr/>
          <p:nvPr/>
        </p:nvSpPr>
        <p:spPr>
          <a:xfrm>
            <a:off x="9072520" y="5299717"/>
            <a:ext cx="731520" cy="29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F5E7AF4-5228-47FC-A021-F626CE433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62570"/>
              </p:ext>
            </p:extLst>
          </p:nvPr>
        </p:nvGraphicFramePr>
        <p:xfrm>
          <a:off x="2721979" y="5562264"/>
          <a:ext cx="1462316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58">
                  <a:extLst>
                    <a:ext uri="{9D8B030D-6E8A-4147-A177-3AD203B41FA5}">
                      <a16:colId xmlns:a16="http://schemas.microsoft.com/office/drawing/2014/main" val="2703366780"/>
                    </a:ext>
                  </a:extLst>
                </a:gridCol>
                <a:gridCol w="731158">
                  <a:extLst>
                    <a:ext uri="{9D8B030D-6E8A-4147-A177-3AD203B41FA5}">
                      <a16:colId xmlns:a16="http://schemas.microsoft.com/office/drawing/2014/main" val="1551518733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Lin et 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Sanchez &amp; </a:t>
                      </a:r>
                      <a:r>
                        <a:rPr lang="en-US" sz="700" b="0" dirty="0" err="1"/>
                        <a:t>Peronin</a:t>
                      </a:r>
                      <a:endParaRPr lang="en-US" sz="700" b="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HOG+LBP+SVM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FV+PQ+SVMs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59BA03E-F6B3-47F9-8DBE-CC201F9D1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91883"/>
              </p:ext>
            </p:extLst>
          </p:nvPr>
        </p:nvGraphicFramePr>
        <p:xfrm>
          <a:off x="6951335" y="5562263"/>
          <a:ext cx="2093865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955">
                  <a:extLst>
                    <a:ext uri="{9D8B030D-6E8A-4147-A177-3AD203B41FA5}">
                      <a16:colId xmlns:a16="http://schemas.microsoft.com/office/drawing/2014/main" val="1747140860"/>
                    </a:ext>
                  </a:extLst>
                </a:gridCol>
                <a:gridCol w="697955">
                  <a:extLst>
                    <a:ext uri="{9D8B030D-6E8A-4147-A177-3AD203B41FA5}">
                      <a16:colId xmlns:a16="http://schemas.microsoft.com/office/drawing/2014/main" val="265364697"/>
                    </a:ext>
                  </a:extLst>
                </a:gridCol>
                <a:gridCol w="697955">
                  <a:extLst>
                    <a:ext uri="{9D8B030D-6E8A-4147-A177-3AD203B41FA5}">
                      <a16:colId xmlns:a16="http://schemas.microsoft.com/office/drawing/2014/main" val="2677699085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He et 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Shao et 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He et 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ResNet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ensemble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SENet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678B690-4366-495A-B203-366A44C67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169331"/>
              </p:ext>
            </p:extLst>
          </p:nvPr>
        </p:nvGraphicFramePr>
        <p:xfrm>
          <a:off x="4168291" y="5562264"/>
          <a:ext cx="2783044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761">
                  <a:extLst>
                    <a:ext uri="{9D8B030D-6E8A-4147-A177-3AD203B41FA5}">
                      <a16:colId xmlns:a16="http://schemas.microsoft.com/office/drawing/2014/main" val="35692167"/>
                    </a:ext>
                  </a:extLst>
                </a:gridCol>
                <a:gridCol w="695761">
                  <a:extLst>
                    <a:ext uri="{9D8B030D-6E8A-4147-A177-3AD203B41FA5}">
                      <a16:colId xmlns:a16="http://schemas.microsoft.com/office/drawing/2014/main" val="1134381102"/>
                    </a:ext>
                  </a:extLst>
                </a:gridCol>
                <a:gridCol w="695761">
                  <a:extLst>
                    <a:ext uri="{9D8B030D-6E8A-4147-A177-3AD203B41FA5}">
                      <a16:colId xmlns:a16="http://schemas.microsoft.com/office/drawing/2014/main" val="1714380396"/>
                    </a:ext>
                  </a:extLst>
                </a:gridCol>
                <a:gridCol w="695761">
                  <a:extLst>
                    <a:ext uri="{9D8B030D-6E8A-4147-A177-3AD203B41FA5}">
                      <a16:colId xmlns:a16="http://schemas.microsoft.com/office/drawing/2014/main" val="665266777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Krizhevsky</a:t>
                      </a:r>
                      <a:r>
                        <a:rPr lang="en-US" sz="700" b="0" dirty="0"/>
                        <a:t> et 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Zeliler</a:t>
                      </a:r>
                      <a:r>
                        <a:rPr lang="en-US" sz="700" b="0" dirty="0"/>
                        <a:t> &amp; </a:t>
                      </a:r>
                      <a:r>
                        <a:rPr lang="en-US" sz="700" b="0" dirty="0" err="1"/>
                        <a:t>Vergus</a:t>
                      </a:r>
                      <a:endParaRPr lang="en-US" sz="700" b="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Simonyan</a:t>
                      </a:r>
                      <a:r>
                        <a:rPr lang="en-US" sz="700" b="0" dirty="0"/>
                        <a:t> &amp; Zisserman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Szegedy</a:t>
                      </a:r>
                      <a:r>
                        <a:rPr lang="en-US" sz="700" b="0" dirty="0"/>
                        <a:t> et 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AlexNet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(ZF-Net)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(VGG)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GoogLeNet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2CCC485-B1F7-4CD6-BC1C-7D932E1D1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458699"/>
              </p:ext>
            </p:extLst>
          </p:nvPr>
        </p:nvGraphicFramePr>
        <p:xfrm>
          <a:off x="9045202" y="5562264"/>
          <a:ext cx="786159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159">
                  <a:extLst>
                    <a:ext uri="{9D8B030D-6E8A-4147-A177-3AD203B41FA5}">
                      <a16:colId xmlns:a16="http://schemas.microsoft.com/office/drawing/2014/main" val="4128172199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Russakovsky</a:t>
                      </a:r>
                      <a:r>
                        <a:rPr lang="en-US" sz="700" b="0" dirty="0"/>
                        <a:t> </a:t>
                      </a:r>
                      <a:br>
                        <a:rPr lang="en-US" sz="700" b="0" dirty="0"/>
                      </a:br>
                      <a:r>
                        <a:rPr lang="en-US" sz="700" b="0" dirty="0"/>
                        <a:t>et al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algn="ctr"/>
                      <a:endParaRPr lang="en-US" sz="700" b="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sp>
        <p:nvSpPr>
          <p:cNvPr id="18" name="Callout: Bent Line with No Border 17">
            <a:extLst>
              <a:ext uri="{FF2B5EF4-FFF2-40B4-BE49-F238E27FC236}">
                <a16:creationId xmlns:a16="http://schemas.microsoft.com/office/drawing/2014/main" id="{2E8123E7-B5C7-4868-A842-51A8962D72B0}"/>
              </a:ext>
            </a:extLst>
          </p:cNvPr>
          <p:cNvSpPr/>
          <p:nvPr/>
        </p:nvSpPr>
        <p:spPr>
          <a:xfrm>
            <a:off x="7430868" y="3890369"/>
            <a:ext cx="712062" cy="440137"/>
          </a:xfrm>
          <a:prstGeom prst="callout2">
            <a:avLst>
              <a:gd name="adj1" fmla="val 80505"/>
              <a:gd name="adj2" fmla="val 88542"/>
              <a:gd name="adj3" fmla="val 80504"/>
              <a:gd name="adj4" fmla="val 521"/>
              <a:gd name="adj5" fmla="val 134137"/>
              <a:gd name="adj6" fmla="val -1749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n-US" sz="1050" dirty="0"/>
              <a:t>Beat human</a:t>
            </a:r>
          </a:p>
          <a:p>
            <a:pPr algn="ctr">
              <a:spcAft>
                <a:spcPts val="0"/>
              </a:spcAft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6747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7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Chart bld="seriesEl"/>
        </p:bldSub>
      </p:bldGraphic>
      <p:bldGraphic spid="17" grpId="1" uiExpand="1">
        <p:bldSub>
          <a:bldChart bld="seriesEl"/>
        </p:bldSub>
      </p:bldGraphic>
      <p:bldP spid="21" grpId="0" animBg="1"/>
      <p:bldP spid="8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CVPR 2019 Award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6" descr="http://www.image-net.org/challenges/LSVRC/2014/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4817" y="1497693"/>
            <a:ext cx="21431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73CBD5-43FB-4AA3-87B6-385DE59627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635" y="2019589"/>
            <a:ext cx="5674731" cy="42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03203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3BE1862-76B9-44ED-8F81-33017109D55A}"/>
              </a:ext>
            </a:extLst>
          </p:cNvPr>
          <p:cNvSpPr txBox="1"/>
          <p:nvPr/>
        </p:nvSpPr>
        <p:spPr>
          <a:xfrm>
            <a:off x="1365249" y="1923314"/>
            <a:ext cx="1200151" cy="37263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3000"/>
              </a:lnSpc>
            </a:pPr>
            <a:r>
              <a:rPr lang="en-US" sz="1200" dirty="0"/>
              <a:t>1.E+12</a:t>
            </a:r>
          </a:p>
          <a:p>
            <a:pPr>
              <a:lnSpc>
                <a:spcPct val="153000"/>
              </a:lnSpc>
            </a:pPr>
            <a:endParaRPr lang="en-US" sz="1200" dirty="0"/>
          </a:p>
          <a:p>
            <a:pPr>
              <a:lnSpc>
                <a:spcPct val="153000"/>
              </a:lnSpc>
            </a:pPr>
            <a:r>
              <a:rPr lang="en-US" sz="1200" dirty="0"/>
              <a:t>1.E+11</a:t>
            </a:r>
          </a:p>
          <a:p>
            <a:pPr>
              <a:lnSpc>
                <a:spcPct val="153000"/>
              </a:lnSpc>
            </a:pPr>
            <a:endParaRPr lang="en-US" sz="1200" dirty="0"/>
          </a:p>
          <a:p>
            <a:pPr>
              <a:lnSpc>
                <a:spcPct val="153000"/>
              </a:lnSpc>
            </a:pPr>
            <a:r>
              <a:rPr lang="en-US" sz="1200" dirty="0"/>
              <a:t>1.E+10</a:t>
            </a:r>
          </a:p>
          <a:p>
            <a:pPr>
              <a:lnSpc>
                <a:spcPct val="153000"/>
              </a:lnSpc>
            </a:pPr>
            <a:endParaRPr lang="en-US" sz="1200" dirty="0"/>
          </a:p>
          <a:p>
            <a:pPr>
              <a:lnSpc>
                <a:spcPct val="153000"/>
              </a:lnSpc>
            </a:pPr>
            <a:r>
              <a:rPr lang="en-US" sz="1200" dirty="0"/>
              <a:t>1.E+09</a:t>
            </a:r>
          </a:p>
          <a:p>
            <a:pPr>
              <a:lnSpc>
                <a:spcPct val="153000"/>
              </a:lnSpc>
            </a:pPr>
            <a:endParaRPr lang="en-US" sz="1200" dirty="0"/>
          </a:p>
          <a:p>
            <a:pPr>
              <a:lnSpc>
                <a:spcPct val="153000"/>
              </a:lnSpc>
            </a:pPr>
            <a:r>
              <a:rPr lang="en-US" sz="1200" dirty="0"/>
              <a:t>1.E+08</a:t>
            </a:r>
          </a:p>
          <a:p>
            <a:pPr>
              <a:lnSpc>
                <a:spcPct val="153000"/>
              </a:lnSpc>
            </a:pPr>
            <a:endParaRPr lang="en-US" sz="1200" dirty="0"/>
          </a:p>
          <a:p>
            <a:pPr>
              <a:lnSpc>
                <a:spcPct val="153000"/>
              </a:lnSpc>
            </a:pPr>
            <a:r>
              <a:rPr lang="en-US" sz="1200" dirty="0"/>
              <a:t>1.E+07</a:t>
            </a:r>
          </a:p>
          <a:p>
            <a:pPr>
              <a:lnSpc>
                <a:spcPct val="153000"/>
              </a:lnSpc>
            </a:pPr>
            <a:endParaRPr lang="en-US" sz="1200" dirty="0"/>
          </a:p>
          <a:p>
            <a:pPr>
              <a:lnSpc>
                <a:spcPct val="153000"/>
              </a:lnSpc>
            </a:pPr>
            <a:r>
              <a:rPr lang="en-US" sz="1200" dirty="0"/>
              <a:t>1.E+06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Training Pixels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1AAA73A5-B77A-495F-8E79-BD6C6E4CC94F}"/>
              </a:ext>
            </a:extLst>
          </p:cNvPr>
          <p:cNvGraphicFramePr/>
          <p:nvPr/>
        </p:nvGraphicFramePr>
        <p:xfrm>
          <a:off x="2176169" y="1977657"/>
          <a:ext cx="8128000" cy="390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143EA5B-40CA-48FD-B3E8-75DEEA910C29}"/>
              </a:ext>
            </a:extLst>
          </p:cNvPr>
          <p:cNvSpPr txBox="1"/>
          <p:nvPr/>
        </p:nvSpPr>
        <p:spPr>
          <a:xfrm>
            <a:off x="2682875" y="4660384"/>
            <a:ext cx="87312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~47M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BF69B-E1F2-4380-A056-9413965377CE}"/>
              </a:ext>
            </a:extLst>
          </p:cNvPr>
          <p:cNvSpPr txBox="1"/>
          <p:nvPr/>
        </p:nvSpPr>
        <p:spPr>
          <a:xfrm>
            <a:off x="4545012" y="4296886"/>
            <a:ext cx="115728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~154M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0EDCD5-4140-4B30-84E7-E0C0A2FDD27F}"/>
              </a:ext>
            </a:extLst>
          </p:cNvPr>
          <p:cNvSpPr txBox="1"/>
          <p:nvPr/>
        </p:nvSpPr>
        <p:spPr>
          <a:xfrm>
            <a:off x="6489702" y="4296886"/>
            <a:ext cx="115728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~154M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A650C3-63EE-4959-8A65-8CF7ADD08769}"/>
              </a:ext>
            </a:extLst>
          </p:cNvPr>
          <p:cNvSpPr txBox="1"/>
          <p:nvPr/>
        </p:nvSpPr>
        <p:spPr>
          <a:xfrm>
            <a:off x="8445502" y="2618896"/>
            <a:ext cx="115728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~251B</a:t>
            </a:r>
          </a:p>
        </p:txBody>
      </p:sp>
    </p:spTree>
    <p:extLst>
      <p:ext uri="{BB962C8B-B14F-4D97-AF65-F5344CB8AC3E}">
        <p14:creationId xmlns:p14="http://schemas.microsoft.com/office/powerpoint/2010/main" val="2110935549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51427" y="2286001"/>
            <a:ext cx="8689145" cy="3017519"/>
          </a:xfrm>
        </p:spPr>
        <p:txBody>
          <a:bodyPr/>
          <a:lstStyle/>
          <a:p>
            <a:pPr algn="ctr"/>
            <a:r>
              <a:rPr lang="en-US" sz="2400" dirty="0"/>
              <a:t>There is a number of visual recognition problems that are related to image classification,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such as</a:t>
            </a:r>
            <a:br>
              <a:rPr lang="en-US" sz="2400" dirty="0"/>
            </a:br>
            <a:r>
              <a:rPr lang="en-US" sz="2400" dirty="0"/>
              <a:t>object detection, image captioning, video classification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7192772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Computer Vision Challenge</a:t>
            </a:r>
          </a:p>
        </p:txBody>
      </p:sp>
      <p:pic>
        <p:nvPicPr>
          <p:cNvPr id="12" name="Picture 11" descr="A group of men posing for a photo&#10;&#10;Description generated with high confidence">
            <a:extLst>
              <a:ext uri="{FF2B5EF4-FFF2-40B4-BE49-F238E27FC236}">
                <a16:creationId xmlns:a16="http://schemas.microsoft.com/office/drawing/2014/main" id="{6E4E71B3-F2EC-4648-BC5C-1A00F9B7C0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7881" y="1971994"/>
            <a:ext cx="3506839" cy="209729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0170" y="4134940"/>
            <a:ext cx="3156146" cy="2269124"/>
          </a:xfrm>
          <a:prstGeom prst="rect">
            <a:avLst/>
          </a:prstGeom>
        </p:spPr>
      </p:pic>
      <p:pic>
        <p:nvPicPr>
          <p:cNvPr id="4098" name="Picture 2" descr="http://vision.in.tum.de/_media/spezial/bib/nieuwenhuis-cremers-pami12_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5269" y="2012079"/>
            <a:ext cx="3107037" cy="20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eadr.com/wp-content/uploads/2016/04/imagelearning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1300" y="4021463"/>
            <a:ext cx="3156146" cy="238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752693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Computer Vision Challenge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F255B-AE4B-4970-AC36-A364E3F39E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884" y="2041270"/>
            <a:ext cx="7280745" cy="2054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A48008-52A5-4A4E-A8A6-F65BF56E41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90" y="4159882"/>
            <a:ext cx="7280744" cy="20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8087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1281534"/>
            <a:ext cx="8326438" cy="946297"/>
          </a:xfrm>
        </p:spPr>
        <p:txBody>
          <a:bodyPr/>
          <a:lstStyle/>
          <a:p>
            <a:pPr algn="ctr"/>
            <a:r>
              <a:rPr lang="en-US" dirty="0"/>
              <a:t>The quest for visual intelligence</a:t>
            </a:r>
            <a:br>
              <a:rPr lang="en-US" dirty="0"/>
            </a:br>
            <a:r>
              <a:rPr lang="en-US" dirty="0"/>
              <a:t>goes far beyond object recognition…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76F2B-2FAC-4952-ADCC-C01E8E9E6A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1462" y="2378001"/>
            <a:ext cx="5681884" cy="1938818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967F54E-D35E-4D7B-AB3A-0EAB75F15F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896" y="2351278"/>
            <a:ext cx="2994161" cy="1965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67AB9-6A44-424D-BBA1-FD637E50D6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896" y="4362899"/>
            <a:ext cx="5835104" cy="1865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6FE5AC-50F2-4298-BC57-3B3923F1C9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3345" y="2351277"/>
            <a:ext cx="2597017" cy="1938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C7764C-45D5-459A-94FC-2593387F2A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200" y="4578978"/>
            <a:ext cx="3271284" cy="1649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03F3BA-80D0-4EBF-9C3D-6A6ED9E5C02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923" y="4534268"/>
            <a:ext cx="2181181" cy="16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7855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6DCC484-C559-4EF9-B07B-F8E9CD0A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CVPR Trends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76C415E-3F5A-4C3E-9C11-246DB1E588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1016" y="2143683"/>
            <a:ext cx="7413552" cy="418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1317950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5DF55F-4274-4E38-BF91-15C2E82887E8}"/>
              </a:ext>
            </a:extLst>
          </p:cNvPr>
          <p:cNvGrpSpPr/>
          <p:nvPr/>
        </p:nvGrpSpPr>
        <p:grpSpPr>
          <a:xfrm>
            <a:off x="2044949" y="1713914"/>
            <a:ext cx="7448384" cy="4051715"/>
            <a:chOff x="2044949" y="1737978"/>
            <a:chExt cx="7448384" cy="405171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B0A677C-1B68-40CD-8CFC-BD31E2F03186}"/>
                </a:ext>
              </a:extLst>
            </p:cNvPr>
            <p:cNvSpPr/>
            <p:nvPr/>
          </p:nvSpPr>
          <p:spPr>
            <a:xfrm>
              <a:off x="2044949" y="2225841"/>
              <a:ext cx="7448384" cy="356385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prstDash val="dash"/>
            </a:ln>
            <a:scene3d>
              <a:camera prst="orthographicFront"/>
              <a:lightRig rig="flat" dir="t"/>
            </a:scene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55" name="Oval 16">
              <a:extLst>
                <a:ext uri="{FF2B5EF4-FFF2-40B4-BE49-F238E27FC236}">
                  <a16:creationId xmlns:a16="http://schemas.microsoft.com/office/drawing/2014/main" id="{45B605D5-B03B-4E90-87E4-9E69C206AC84}"/>
                </a:ext>
              </a:extLst>
            </p:cNvPr>
            <p:cNvSpPr txBox="1"/>
            <p:nvPr/>
          </p:nvSpPr>
          <p:spPr>
            <a:xfrm>
              <a:off x="5726400" y="1737978"/>
              <a:ext cx="3484284" cy="677609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dirty="0"/>
                <a:t>Artificial Intelligence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9BC5C-4A09-4106-9599-AD73312B5F58}"/>
              </a:ext>
            </a:extLst>
          </p:cNvPr>
          <p:cNvGrpSpPr/>
          <p:nvPr/>
        </p:nvGrpSpPr>
        <p:grpSpPr>
          <a:xfrm>
            <a:off x="2189785" y="3331200"/>
            <a:ext cx="4352272" cy="1622601"/>
            <a:chOff x="2189785" y="3331200"/>
            <a:chExt cx="4352272" cy="16226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70E457-2579-4D7F-9D15-44BF0878A2EA}"/>
                </a:ext>
              </a:extLst>
            </p:cNvPr>
            <p:cNvSpPr/>
            <p:nvPr/>
          </p:nvSpPr>
          <p:spPr>
            <a:xfrm>
              <a:off x="2189785" y="3331200"/>
              <a:ext cx="4352272" cy="1622601"/>
            </a:xfrm>
            <a:prstGeom prst="ellipse">
              <a:avLst/>
            </a:prstGeom>
            <a:gradFill>
              <a:gsLst>
                <a:gs pos="0">
                  <a:schemeClr val="accent1">
                    <a:tint val="50000"/>
                    <a:satMod val="300000"/>
                    <a:alpha val="30000"/>
                  </a:schemeClr>
                </a:gs>
                <a:gs pos="35000">
                  <a:schemeClr val="accent1">
                    <a:tint val="37000"/>
                    <a:satMod val="300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</a:gradFill>
            <a:ln w="22225">
              <a:solidFill>
                <a:srgbClr val="C00000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2F3B27AD-2A0B-4D2F-84F2-AFF7BAE3D66D}"/>
                </a:ext>
              </a:extLst>
            </p:cNvPr>
            <p:cNvSpPr txBox="1"/>
            <p:nvPr/>
          </p:nvSpPr>
          <p:spPr>
            <a:xfrm>
              <a:off x="2827164" y="3476218"/>
              <a:ext cx="2114767" cy="1325626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algn="ctr" defTabSz="755650">
                <a:lnSpc>
                  <a:spcPct val="90000"/>
                </a:lnSpc>
                <a:spcAft>
                  <a:spcPct val="35000"/>
                </a:spcAft>
              </a:pPr>
              <a:r>
                <a:rPr lang="id-ID" sz="2400" dirty="0"/>
                <a:t>Computer Vision</a:t>
              </a:r>
              <a:endParaRPr lang="en-US" sz="2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5F4D71-C3C6-4F7B-B8C9-A1AA6ED2E835}"/>
              </a:ext>
            </a:extLst>
          </p:cNvPr>
          <p:cNvGrpSpPr/>
          <p:nvPr/>
        </p:nvGrpSpPr>
        <p:grpSpPr>
          <a:xfrm>
            <a:off x="5726400" y="3305302"/>
            <a:ext cx="3608270" cy="1860406"/>
            <a:chOff x="5726400" y="3305302"/>
            <a:chExt cx="3608270" cy="186040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00CD154-075C-4C0B-A5DF-EC94A9A113A4}"/>
                </a:ext>
              </a:extLst>
            </p:cNvPr>
            <p:cNvSpPr/>
            <p:nvPr/>
          </p:nvSpPr>
          <p:spPr>
            <a:xfrm>
              <a:off x="5726400" y="3305302"/>
              <a:ext cx="3608270" cy="1860406"/>
            </a:xfrm>
            <a:prstGeom prst="ellipse">
              <a:avLst/>
            </a:prstGeom>
            <a:gradFill>
              <a:gsLst>
                <a:gs pos="0">
                  <a:schemeClr val="accent5">
                    <a:tint val="50000"/>
                    <a:satMod val="300000"/>
                    <a:alpha val="30000"/>
                  </a:schemeClr>
                </a:gs>
                <a:gs pos="35000">
                  <a:schemeClr val="accent5">
                    <a:tint val="37000"/>
                    <a:satMod val="300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</a:gradFill>
            <a:ln w="25400">
              <a:solidFill>
                <a:schemeClr val="tx2"/>
              </a:solidFill>
            </a:ln>
            <a:scene3d>
              <a:camera prst="orthographicFront"/>
              <a:lightRig rig="flat" dir="t"/>
            </a:scene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40" name="Oval 16">
              <a:extLst>
                <a:ext uri="{FF2B5EF4-FFF2-40B4-BE49-F238E27FC236}">
                  <a16:creationId xmlns:a16="http://schemas.microsoft.com/office/drawing/2014/main" id="{90E720F9-1F9F-46D5-8708-D703DB620D99}"/>
                </a:ext>
              </a:extLst>
            </p:cNvPr>
            <p:cNvSpPr txBox="1"/>
            <p:nvPr/>
          </p:nvSpPr>
          <p:spPr>
            <a:xfrm>
              <a:off x="7751361" y="3964407"/>
              <a:ext cx="1497640" cy="482408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dirty="0"/>
                <a:t>Machine </a:t>
              </a:r>
              <a:r>
                <a:rPr lang="id-ID" sz="1600" dirty="0"/>
                <a:t>L</a:t>
              </a:r>
              <a:r>
                <a:rPr lang="en-US" sz="1600" dirty="0"/>
                <a:t>earning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5170DD-CF40-4E00-B849-A7D7C22D2E2C}"/>
              </a:ext>
            </a:extLst>
          </p:cNvPr>
          <p:cNvGrpSpPr/>
          <p:nvPr/>
        </p:nvGrpSpPr>
        <p:grpSpPr>
          <a:xfrm rot="761845">
            <a:off x="4864945" y="2337427"/>
            <a:ext cx="2287832" cy="1301574"/>
            <a:chOff x="4762006" y="2489367"/>
            <a:chExt cx="2287832" cy="130157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612D08-ACFB-40BE-B9E3-07CA5B87CE1C}"/>
                </a:ext>
              </a:extLst>
            </p:cNvPr>
            <p:cNvSpPr/>
            <p:nvPr/>
          </p:nvSpPr>
          <p:spPr>
            <a:xfrm rot="2266168">
              <a:off x="4762006" y="2489367"/>
              <a:ext cx="2287832" cy="1301574"/>
            </a:xfrm>
            <a:prstGeom prst="ellipse">
              <a:avLst/>
            </a:prstGeom>
            <a:gradFill>
              <a:gsLst>
                <a:gs pos="0">
                  <a:schemeClr val="accent5">
                    <a:tint val="50000"/>
                    <a:satMod val="300000"/>
                    <a:alpha val="30000"/>
                  </a:schemeClr>
                </a:gs>
                <a:gs pos="35000">
                  <a:schemeClr val="accent5">
                    <a:tint val="37000"/>
                    <a:satMod val="300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</a:gradFill>
            <a:ln w="25400">
              <a:solidFill>
                <a:schemeClr val="tx2"/>
              </a:solidFill>
            </a:ln>
            <a:scene3d>
              <a:camera prst="orthographicFront"/>
              <a:lightRig rig="flat" dir="t"/>
            </a:scene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46" name="Oval 20">
              <a:extLst>
                <a:ext uri="{FF2B5EF4-FFF2-40B4-BE49-F238E27FC236}">
                  <a16:creationId xmlns:a16="http://schemas.microsoft.com/office/drawing/2014/main" id="{617FC2EC-8E31-426C-B4C2-FB92ED05CFA6}"/>
                </a:ext>
              </a:extLst>
            </p:cNvPr>
            <p:cNvSpPr txBox="1"/>
            <p:nvPr/>
          </p:nvSpPr>
          <p:spPr>
            <a:xfrm rot="20838155">
              <a:off x="5170852" y="2745140"/>
              <a:ext cx="1451077" cy="560503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dirty="0"/>
                <a:t>Natural Language Processing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27BF1-7053-45FF-9AF7-3A603148F9BD}"/>
              </a:ext>
            </a:extLst>
          </p:cNvPr>
          <p:cNvGrpSpPr/>
          <p:nvPr/>
        </p:nvGrpSpPr>
        <p:grpSpPr>
          <a:xfrm rot="20933510">
            <a:off x="4230484" y="4801895"/>
            <a:ext cx="2833842" cy="1130766"/>
            <a:chOff x="3406199" y="4547088"/>
            <a:chExt cx="3293733" cy="113076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EA7F423-E405-4FA2-ABDE-F31C88CF3B3B}"/>
                </a:ext>
              </a:extLst>
            </p:cNvPr>
            <p:cNvSpPr/>
            <p:nvPr/>
          </p:nvSpPr>
          <p:spPr>
            <a:xfrm rot="20132067">
              <a:off x="3406199" y="4547088"/>
              <a:ext cx="3293733" cy="1130766"/>
            </a:xfrm>
            <a:prstGeom prst="ellipse">
              <a:avLst/>
            </a:prstGeom>
            <a:gradFill>
              <a:gsLst>
                <a:gs pos="0">
                  <a:schemeClr val="accent5">
                    <a:tint val="50000"/>
                    <a:satMod val="300000"/>
                    <a:alpha val="30000"/>
                  </a:schemeClr>
                </a:gs>
                <a:gs pos="35000">
                  <a:schemeClr val="accent5">
                    <a:tint val="37000"/>
                    <a:satMod val="300000"/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</a:gradFill>
            <a:ln w="25400">
              <a:solidFill>
                <a:schemeClr val="tx2"/>
              </a:solidFill>
            </a:ln>
            <a:scene3d>
              <a:camera prst="orthographicFront"/>
              <a:lightRig rig="flat" dir="t"/>
            </a:scene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61" name="Oval 18">
              <a:extLst>
                <a:ext uri="{FF2B5EF4-FFF2-40B4-BE49-F238E27FC236}">
                  <a16:creationId xmlns:a16="http://schemas.microsoft.com/office/drawing/2014/main" id="{FA10DE62-ABD3-4569-B7D9-0EC84BA9D918}"/>
                </a:ext>
              </a:extLst>
            </p:cNvPr>
            <p:cNvSpPr txBox="1"/>
            <p:nvPr/>
          </p:nvSpPr>
          <p:spPr>
            <a:xfrm rot="666490">
              <a:off x="4133883" y="4768570"/>
              <a:ext cx="1614225" cy="729207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dirty="0"/>
                <a:t>Robotics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C8A7599-E8A2-4760-973A-66DAA06FA6FB}"/>
              </a:ext>
            </a:extLst>
          </p:cNvPr>
          <p:cNvGrpSpPr/>
          <p:nvPr/>
        </p:nvGrpSpPr>
        <p:grpSpPr>
          <a:xfrm>
            <a:off x="5896391" y="3740833"/>
            <a:ext cx="2052131" cy="792672"/>
            <a:chOff x="5896391" y="3809278"/>
            <a:chExt cx="2052131" cy="79267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AA139F4-62A1-4A4C-8957-100A53FE3449}"/>
                </a:ext>
              </a:extLst>
            </p:cNvPr>
            <p:cNvSpPr/>
            <p:nvPr/>
          </p:nvSpPr>
          <p:spPr>
            <a:xfrm>
              <a:off x="5896391" y="3809278"/>
              <a:ext cx="2052131" cy="79267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58" name="Oval 16">
              <a:extLst>
                <a:ext uri="{FF2B5EF4-FFF2-40B4-BE49-F238E27FC236}">
                  <a16:creationId xmlns:a16="http://schemas.microsoft.com/office/drawing/2014/main" id="{09DF6833-19F1-4A04-AB7A-3084DEDDF702}"/>
                </a:ext>
              </a:extLst>
            </p:cNvPr>
            <p:cNvSpPr txBox="1"/>
            <p:nvPr/>
          </p:nvSpPr>
          <p:spPr>
            <a:xfrm>
              <a:off x="6371677" y="3925362"/>
              <a:ext cx="1451076" cy="560503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dirty="0"/>
                <a:t>Deep Learning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528C8FFF-E26D-4B88-9C17-3C5EB08D3DAF}"/>
              </a:ext>
            </a:extLst>
          </p:cNvPr>
          <p:cNvSpPr/>
          <p:nvPr/>
        </p:nvSpPr>
        <p:spPr>
          <a:xfrm>
            <a:off x="5339825" y="3729060"/>
            <a:ext cx="1056575" cy="73243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prstDash val="sys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9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6DCC484-C559-4EF9-B07B-F8E9CD0A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CVPR Trends</a:t>
            </a:r>
          </a:p>
        </p:txBody>
      </p:sp>
      <p:pic>
        <p:nvPicPr>
          <p:cNvPr id="8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5705FA-10D9-4566-9964-A0109486D4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92888" y="2182374"/>
            <a:ext cx="7406640" cy="41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138674592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6DCC484-C559-4EF9-B07B-F8E9CD0A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CVPR Trends</a:t>
            </a:r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33AE8E01-D4A4-45AF-ABA7-EC2FE08D370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880" y="2062939"/>
            <a:ext cx="7406640" cy="4226409"/>
          </a:xfrm>
        </p:spPr>
      </p:pic>
    </p:spTree>
    <p:extLst>
      <p:ext uri="{BB962C8B-B14F-4D97-AF65-F5344CB8AC3E}">
        <p14:creationId xmlns:p14="http://schemas.microsoft.com/office/powerpoint/2010/main" val="3325773391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 of Visual Intelligence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170" name="Picture 2" descr="http://karpathy.github.io/assets/obamafunny.jpg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0987" y="1977657"/>
            <a:ext cx="6550025" cy="436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5691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2743053"/>
            <a:ext cx="8326438" cy="1158992"/>
          </a:xfrm>
        </p:spPr>
        <p:txBody>
          <a:bodyPr/>
          <a:lstStyle/>
          <a:p>
            <a:pPr algn="ctr"/>
            <a:r>
              <a:rPr lang="en-US" dirty="0"/>
              <a:t>Computer Vision Technology</a:t>
            </a:r>
            <a:br>
              <a:rPr lang="en-US" dirty="0"/>
            </a:br>
            <a:r>
              <a:rPr lang="en-US" dirty="0"/>
              <a:t>Can Better Our Lives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72675127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Now it’s your time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B51F36D-7335-44F2-A2B3-143483F73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933"/>
          <a:stretch/>
        </p:blipFill>
        <p:spPr>
          <a:xfrm>
            <a:off x="8539398" y="3987289"/>
            <a:ext cx="2013187" cy="21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4127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022B4A-78AF-4D8E-9591-6CFD2185A2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096" y="475488"/>
            <a:ext cx="9131808" cy="5907024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A83DD8E9-2F54-4822-8E17-4EAD9B6E7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4930"/>
            <a:ext cx="9144000" cy="641239"/>
          </a:xfrm>
          <a:solidFill>
            <a:schemeClr val="bg1"/>
          </a:solidFill>
        </p:spPr>
        <p:txBody>
          <a:bodyPr/>
          <a:lstStyle/>
          <a:p>
            <a:r>
              <a:rPr lang="en-US" sz="2000" dirty="0"/>
              <a:t>Where’s Waldo? (Extreme Edition)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152508990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9" name="Picture 8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E0E5A32F-719A-4561-99C4-48A78A1A71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991" y="475488"/>
            <a:ext cx="9144000" cy="5907024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81829694-3965-4006-8895-E56EBAB4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4930"/>
            <a:ext cx="9144000" cy="641239"/>
          </a:xfrm>
          <a:solidFill>
            <a:schemeClr val="bg1"/>
          </a:solidFill>
        </p:spPr>
        <p:txBody>
          <a:bodyPr/>
          <a:lstStyle/>
          <a:p>
            <a:r>
              <a:rPr lang="en-US" sz="2000" dirty="0"/>
              <a:t>Where’s Waldo? (Extreme Edition)</a:t>
            </a:r>
            <a:endParaRPr lang="id-ID" sz="2000" dirty="0"/>
          </a:p>
        </p:txBody>
      </p:sp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7BA10D4-31CE-4937-B73C-997DD9D073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5285" y="1980884"/>
            <a:ext cx="3315778" cy="331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16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948 0.26643 L -0.00013 -0.00139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61" y="-1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931" y="2645032"/>
            <a:ext cx="2878138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4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id-ID" dirty="0"/>
              <a:t>One of the </a:t>
            </a:r>
            <a:r>
              <a:rPr lang="id-ID" dirty="0">
                <a:solidFill>
                  <a:srgbClr val="0000FF"/>
                </a:solidFill>
              </a:rPr>
              <a:t>fastest</a:t>
            </a:r>
            <a:r>
              <a:rPr lang="id-ID" dirty="0"/>
              <a:t> growing field of A.I.</a:t>
            </a:r>
            <a:endParaRPr lang="en-US" dirty="0"/>
          </a:p>
          <a:p>
            <a:pPr lvl="1"/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B1764-FFF6-45E3-840E-1F5CE359F6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637" y="2745325"/>
            <a:ext cx="5891363" cy="349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7108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23E5E4D-9DD2-4898-A9C7-7433E90C99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12"/>
          <a:stretch/>
        </p:blipFill>
        <p:spPr>
          <a:xfrm>
            <a:off x="1757684" y="1657037"/>
            <a:ext cx="8633954" cy="470871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Explosion of Internet and Sensors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05955397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id-ID" dirty="0"/>
              <a:t>Cisco</a:t>
            </a:r>
            <a:r>
              <a:rPr lang="en-US" dirty="0"/>
              <a:t>: by </a:t>
            </a:r>
            <a:r>
              <a:rPr lang="id-ID" dirty="0">
                <a:solidFill>
                  <a:srgbClr val="C00000"/>
                </a:solidFill>
              </a:rPr>
              <a:t>2016</a:t>
            </a:r>
            <a:r>
              <a:rPr lang="en-US" dirty="0"/>
              <a:t>,</a:t>
            </a:r>
            <a:r>
              <a:rPr lang="id-ID" dirty="0"/>
              <a:t> </a:t>
            </a:r>
            <a:r>
              <a:rPr lang="en-US" dirty="0"/>
              <a:t>&gt;</a:t>
            </a:r>
            <a:r>
              <a:rPr lang="id-ID" dirty="0"/>
              <a:t>85% of Internet data</a:t>
            </a:r>
            <a:r>
              <a:rPr lang="en-US" dirty="0"/>
              <a:t> </a:t>
            </a:r>
            <a:r>
              <a:rPr lang="id-ID" dirty="0"/>
              <a:t>is in form of pixels (multimedia)</a:t>
            </a:r>
            <a:endParaRPr lang="en-US" dirty="0"/>
          </a:p>
          <a:p>
            <a:pPr lvl="1"/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9" name="Picture 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A99132AE-7782-41C3-ACB2-5A607C1347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340" y="2684110"/>
            <a:ext cx="5265320" cy="35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6880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defTabSz="487363"/>
            <a:r>
              <a:rPr lang="en-US" dirty="0"/>
              <a:t>YouTube : </a:t>
            </a:r>
            <a:br>
              <a:rPr lang="en-US" dirty="0"/>
            </a:br>
            <a:r>
              <a:rPr lang="en-US" sz="1100" dirty="0"/>
              <a:t> </a:t>
            </a:r>
            <a:br>
              <a:rPr lang="id-ID" dirty="0"/>
            </a:br>
            <a:r>
              <a:rPr lang="en-US" dirty="0"/>
              <a:t>every second</a:t>
            </a:r>
            <a:r>
              <a:rPr lang="id-ID" dirty="0"/>
              <a:t>, </a:t>
            </a:r>
            <a:br>
              <a:rPr lang="id-ID" dirty="0"/>
            </a:br>
            <a:r>
              <a:rPr lang="id-ID" dirty="0"/>
              <a:t>about </a:t>
            </a:r>
            <a:r>
              <a:rPr lang="en-US" dirty="0">
                <a:solidFill>
                  <a:srgbClr val="C00000"/>
                </a:solidFill>
              </a:rPr>
              <a:t>10 hours </a:t>
            </a:r>
            <a:r>
              <a:rPr lang="en-US" dirty="0"/>
              <a:t>of video</a:t>
            </a:r>
            <a:r>
              <a:rPr lang="id-ID" dirty="0"/>
              <a:t>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are being uploaded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r>
              <a:rPr lang="en-US" sz="2200" dirty="0"/>
              <a:t>Impossible to process </a:t>
            </a:r>
            <a:br>
              <a:rPr lang="en-US" sz="2200" dirty="0"/>
            </a:br>
            <a:r>
              <a:rPr lang="en-US" sz="2200" dirty="0"/>
              <a:t>manually</a:t>
            </a:r>
          </a:p>
          <a:p>
            <a:pPr defTabSz="487363"/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A045AB-042B-4BCF-90B9-AA7B87DC67AD}"/>
              </a:ext>
            </a:extLst>
          </p:cNvPr>
          <p:cNvSpPr/>
          <p:nvPr/>
        </p:nvSpPr>
        <p:spPr>
          <a:xfrm>
            <a:off x="6029585" y="5768010"/>
            <a:ext cx="3466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http://www.everysecond.io/youtube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657A95-437E-4B79-96DD-DBAA4DA2DE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8040" y="1348886"/>
            <a:ext cx="4829360" cy="44191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6593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4216</TotalTime>
  <Words>1817</Words>
  <Application>Microsoft Office PowerPoint</Application>
  <PresentationFormat>Widescreen</PresentationFormat>
  <Paragraphs>433</Paragraphs>
  <Slides>57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Brush Script Std</vt:lpstr>
      <vt:lpstr>Calibri</vt:lpstr>
      <vt:lpstr>Lucida Grande</vt:lpstr>
      <vt:lpstr>Verdana</vt:lpstr>
      <vt:lpstr>Wingdings</vt:lpstr>
      <vt:lpstr>template_informatika_slide</vt:lpstr>
      <vt:lpstr>Computer Vision</vt:lpstr>
      <vt:lpstr>Agenda</vt:lpstr>
      <vt:lpstr>Computer Vision</vt:lpstr>
      <vt:lpstr>Computer Vision</vt:lpstr>
      <vt:lpstr>Computer Vision</vt:lpstr>
      <vt:lpstr>Computer Vision</vt:lpstr>
      <vt:lpstr>Explosion of Internet and Sensors</vt:lpstr>
      <vt:lpstr>Computer Vision</vt:lpstr>
      <vt:lpstr>Computer Vision</vt:lpstr>
      <vt:lpstr>Age of Vision</vt:lpstr>
      <vt:lpstr>Not This Vision</vt:lpstr>
      <vt:lpstr>Computer Vision</vt:lpstr>
      <vt:lpstr>Where’s Waldo?</vt:lpstr>
      <vt:lpstr>Where’s Waldo? (Extreme Edition)</vt:lpstr>
      <vt:lpstr>Where’s The Real-life Waldo?</vt:lpstr>
      <vt:lpstr>PowerPoint Presentation</vt:lpstr>
      <vt:lpstr>What is Vision?</vt:lpstr>
      <vt:lpstr>Vision Origin (?)  ± 543 million years, B.C.</vt:lpstr>
      <vt:lpstr>Cambrian Explosion</vt:lpstr>
      <vt:lpstr>Light-Switch Theory: The onset of the eyes</vt:lpstr>
      <vt:lpstr>PowerPoint Presentation</vt:lpstr>
      <vt:lpstr>Primary Visual Cortex</vt:lpstr>
      <vt:lpstr>Hubel &amp; Wiesel, 1959</vt:lpstr>
      <vt:lpstr>Hubel &amp; Wiesel’s Cat</vt:lpstr>
      <vt:lpstr>Hubel &amp; Wiesel’s Cat</vt:lpstr>
      <vt:lpstr>Visual Perception</vt:lpstr>
      <vt:lpstr>PowerPoint Presentation</vt:lpstr>
      <vt:lpstr>How to create good representations  of the visual world in a way it could be used to support recognition?</vt:lpstr>
      <vt:lpstr>Block World</vt:lpstr>
      <vt:lpstr>The Birth of Computer Vision</vt:lpstr>
      <vt:lpstr>Stages of Visual Representation</vt:lpstr>
      <vt:lpstr>Recognition via Edge Detection</vt:lpstr>
      <vt:lpstr>Recognition via Grouping</vt:lpstr>
      <vt:lpstr>Recognition via Matching</vt:lpstr>
      <vt:lpstr>Face Detection</vt:lpstr>
      <vt:lpstr>Recognition via Features and Parts</vt:lpstr>
      <vt:lpstr>International Challenge in  Computer Vision</vt:lpstr>
      <vt:lpstr>PASCAL Visual Object Challenge</vt:lpstr>
      <vt:lpstr>PASCAL Visual Object Challenge</vt:lpstr>
      <vt:lpstr>IMAGENET Large Scale Visual Recognition Challenge </vt:lpstr>
      <vt:lpstr>ILSVRC Challenge</vt:lpstr>
      <vt:lpstr>ILSVRC Challenge </vt:lpstr>
      <vt:lpstr>CVPR 2019 Award</vt:lpstr>
      <vt:lpstr>Number of Training Pixels</vt:lpstr>
      <vt:lpstr>There is a number of visual recognition problems that are related to image classification,   such as object detection, image captioning, video classification </vt:lpstr>
      <vt:lpstr>Basic Computer Vision Challenge</vt:lpstr>
      <vt:lpstr>Basic Computer Vision Challenge</vt:lpstr>
      <vt:lpstr>The quest for visual intelligence goes far beyond object recognition…</vt:lpstr>
      <vt:lpstr>CVPR Trends</vt:lpstr>
      <vt:lpstr>CVPR Trends</vt:lpstr>
      <vt:lpstr>CVPR Trends</vt:lpstr>
      <vt:lpstr>The Quest of Visual Intelligence</vt:lpstr>
      <vt:lpstr>Computer Vision Technology Can Better Our Lives</vt:lpstr>
      <vt:lpstr>Now it’s your time</vt:lpstr>
      <vt:lpstr>Where’s Waldo? (Extreme Edition)</vt:lpstr>
      <vt:lpstr>Where’s Waldo? (Extreme Edition)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535</cp:revision>
  <dcterms:created xsi:type="dcterms:W3CDTF">2012-11-14T18:53:32Z</dcterms:created>
  <dcterms:modified xsi:type="dcterms:W3CDTF">2020-09-10T04:50:43Z</dcterms:modified>
</cp:coreProperties>
</file>